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2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 type="screen4x3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2088" y="31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>
            <a:extLst>
              <a:ext uri="{FF2B5EF4-FFF2-40B4-BE49-F238E27FC236}">
                <a16:creationId xmlns:a16="http://schemas.microsoft.com/office/drawing/2014/main" id="{BCCCF891-D1A8-730F-A0EF-A7D3CB887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AutoShape 2">
            <a:extLst>
              <a:ext uri="{FF2B5EF4-FFF2-40B4-BE49-F238E27FC236}">
                <a16:creationId xmlns:a16="http://schemas.microsoft.com/office/drawing/2014/main" id="{B560AAFE-71F9-5293-29DF-825A1858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56840A6B-F2E3-827E-888D-BF16E423D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AutoShape 4">
            <a:extLst>
              <a:ext uri="{FF2B5EF4-FFF2-40B4-BE49-F238E27FC236}">
                <a16:creationId xmlns:a16="http://schemas.microsoft.com/office/drawing/2014/main" id="{84E0DA30-174B-3682-554F-B955DF10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id="{3EDDD818-1A38-D39D-20E6-7FA03751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AutoShape 6">
            <a:extLst>
              <a:ext uri="{FF2B5EF4-FFF2-40B4-BE49-F238E27FC236}">
                <a16:creationId xmlns:a16="http://schemas.microsoft.com/office/drawing/2014/main" id="{2E3F7A69-B14E-0260-1F96-9E748BBA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AutoShape 7">
            <a:extLst>
              <a:ext uri="{FF2B5EF4-FFF2-40B4-BE49-F238E27FC236}">
                <a16:creationId xmlns:a16="http://schemas.microsoft.com/office/drawing/2014/main" id="{4827CAC9-0285-3EA6-FC91-7E65F07D7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8">
            <a:extLst>
              <a:ext uri="{FF2B5EF4-FFF2-40B4-BE49-F238E27FC236}">
                <a16:creationId xmlns:a16="http://schemas.microsoft.com/office/drawing/2014/main" id="{7A027854-9D38-49C7-457E-E3443EDFB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7CDF7FA3-5BF3-B646-4005-E8F08ED38C1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14913" cy="375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FC14680D-3958-F668-95FD-0E0A303A34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B4C33E08-AB8D-913E-D50B-FB8BE1A3C49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5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4A52CED8-29A7-6E6F-FB19-CF9E8627B7E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5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205" name="Rectangle 13">
            <a:extLst>
              <a:ext uri="{FF2B5EF4-FFF2-40B4-BE49-F238E27FC236}">
                <a16:creationId xmlns:a16="http://schemas.microsoft.com/office/drawing/2014/main" id="{19560DAE-890E-2689-0B6E-ED71EFF18D3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5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206" name="Rectangle 14">
            <a:extLst>
              <a:ext uri="{FF2B5EF4-FFF2-40B4-BE49-F238E27FC236}">
                <a16:creationId xmlns:a16="http://schemas.microsoft.com/office/drawing/2014/main" id="{BF88714A-30DF-CE7A-3EC8-6622596E7A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4E65FE5D-7D7B-4EE3-B69F-6F1E8D28C9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337D54B6-9850-8A03-B8B7-D4B75C3531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8EBD8E-DDF8-4A3E-86C1-09D47B60EEE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67219753-9384-5395-3BDA-8B720CA33BC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6BB423F-59B1-360A-260B-C93D6C3B4F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1FCEDC4F-5CEE-02EE-B717-3B6F89E1A56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C72646-9660-41A3-9D55-EDD5C0EDE7C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E71ABAFA-4D21-B7C6-5B4D-A8230B6DD5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64BC788-0EAD-9CFE-8323-32416FC387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417E72A6-EF82-DCEB-5536-015584B7B7C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4C497E-D169-4A65-99BF-2DD598610BD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3247D86E-0A03-B00D-15B7-36961EF534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C5311A31-F4AD-4F97-309B-20F150A4DAE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74DBEEDB-0D60-CEF6-39BA-43527A2029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0F6774-49E0-41D9-953A-5AD097C365D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965FF8AB-B7D2-C914-28FB-3EC3B264B7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24181C0-9A8F-02D7-534A-F688C0434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26C040AE-A133-A318-61D8-AF90C58676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96CEFE-C2E2-48F0-AC9E-D1E1CAC4C08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F47D5601-2A4C-3C42-CDAA-396E293CB4A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8B2B350-C622-E1F2-14A5-27D1A4EA27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8D99BE9D-E159-8CF6-EB0C-DA3E0DF725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35881D-9006-4260-9CE8-7B8223CEBF6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2ADB877D-2A32-D13A-D27C-43D6F7263B8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48263C9-B8E4-373A-F37C-27D8B88996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C5ACBB8C-FD4D-AAF6-3E97-9A6447F483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A2EF08-1A08-46EB-A42D-1E82E2A6F9BE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C1433E6C-ABE8-9957-92B9-3EFFF9A396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E3158A8-B9AA-C04B-6DB6-495700E9DB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E2875E2B-C725-E161-F7CE-8EE6A353C06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C46DF1-F34A-4A70-AA50-D0059DC7A54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D9068EB1-5804-71E5-2273-63B01042EBD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6FF7AEC-6E83-D716-E3BF-5DBFDC29C8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BA5D566E-B37A-BB0C-398B-434675CC9C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1D1524-A1ED-467A-A070-E2F26C2AE96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FCA32337-AD64-5677-1156-28516E736F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6D01168-D3E2-C57D-1A8E-F35EB0C7B4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87E48A7C-14AC-E68C-FD38-20746CE2A8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1F5B93-4FCB-4F58-A29E-F7EEC744BD4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62CD7DBE-9A20-C573-B1B6-C157D08F842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31F9DEF-DE4D-5CD4-79D4-A855F4F91A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77F9244E-4516-D175-9270-927B6BF26C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8D3BE8-4B99-48F0-9A33-CFCFA62432F4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6C3B1372-6C98-D290-33A6-B4CAD3E1B3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E268463-2513-F7B9-9DA3-381DEC7300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BB1D6C2F-929A-3F8D-38C3-1DA7DD034D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C0F79E-8C72-4C22-B91E-72AE1D7FF8C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0CCD5DDD-2EDA-9B72-4EAC-1A1C36F8617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92C7BD9-D5EC-E3E6-1079-D75BE00691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F201E2A4-DED1-0087-DFF2-78A9A3B520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7FE004-9AEC-4C57-AA8A-DC715EDD5DE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504AE414-9FD4-02EC-59B6-EB49B3674C1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25810E4-2575-A3B9-934A-7AA69534A6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EC1D413D-8C65-1391-B912-AE0787C5D3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B08AF8-3572-4557-B393-5F9EFFFA92F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7C49384C-DE82-37E8-1724-884DA7EFC9B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80DC945-5BF1-49F5-62C1-F7D916FB27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908F-179E-40CD-84F1-29FA27EB7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02A47-5457-4712-7F60-C8D093326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7D4AB-8F9A-FE14-F076-2AE22E559F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B7D37-E6D8-2BCC-ECB3-D2C89219C15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B3B29C-5B62-41D4-8C94-E45618013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53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6B2E-5D01-4641-BC45-F60E7335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84FD6-D8DC-47B9-6E8E-062C3DD5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565E1-AB42-F46E-638A-BC5AEDBD71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82BD3-D2A1-D085-1D47-2AE56EE0749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6A4144-7DCE-4425-B053-20F013B35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23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B6697-6620-429C-4076-9D68B670F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2638" cy="451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29F7B-ACDA-24D1-75B1-15DDEE0E6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C64C3-7111-DEF1-0328-E3F7F080B9D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1F4E7-5735-7D4C-3422-B016218A2CD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BE452-5702-4425-BCC6-1110E68C5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56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503F-9056-74EF-8CF7-65722537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30425"/>
            <a:ext cx="7758113" cy="1455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EB361-BC3F-D98F-568A-3F01194A6CE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19313" cy="3508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C63D9-F9E7-261E-4A3E-D89DD42F2E26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19313" cy="350838"/>
          </a:xfrm>
        </p:spPr>
        <p:txBody>
          <a:bodyPr/>
          <a:lstStyle>
            <a:lvl1pPr>
              <a:defRPr/>
            </a:lvl1pPr>
          </a:lstStyle>
          <a:p>
            <a:fld id="{95A0533C-F059-46C6-8EA7-3AA10621E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140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0927-9179-F021-F5B0-C9549E187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B9BCA-0D26-8986-E47A-D41CF1F13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8F20-6D75-0852-351B-4F27A4D079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575F4-778A-FBCE-18B3-8FFC1CB7854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516886A-F9B9-4B83-BE6D-BAA779EC22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2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26C7-4ABC-893A-6A0B-E4FCDC9E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34BA-0726-2E1B-3314-D9A9F164D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3677-1E6E-58B0-959E-AB4B826365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387B4-F232-386C-31B2-19B49426D70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DB3CF6-A69B-45EF-8E2B-FABD2F15D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071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A7A4-2837-BD35-3ABE-9E0F8A8C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3A9C3-51C4-E77C-A743-996E451B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7984D-D946-4C34-AFA8-E1132E5175F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8C8D4-4C0D-4D11-51B0-103F6CB7FE6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8CFD14-8980-451E-816F-6ABA6E7632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34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B0A0-E3E4-FED7-0EC5-28D8771C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FED4-BF7A-8298-B907-E639D732E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42673-6DB6-C0AD-8EE1-7AD90A999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67454-AC9F-C3F2-5923-E02FA11983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D04E7-4B2E-917A-945C-BAD318E6990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25A8C-1216-401A-9C67-55E67113C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353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FDFE-FFAE-14E0-8646-7F11EFFF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1579-D140-D2E6-A48B-ADF509758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25974-272B-E346-B4D6-7546BE993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1A663-FF85-7CAA-09AB-D39289FF2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C33AA-FBD8-6C27-E9ED-08662B7ED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94FA9-84DD-C254-0E88-364F089E7A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4250A-06C1-3A0C-9AC4-AC479F2EC98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02CFEF-C193-474E-A25C-45A71DAC1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504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4E7D-6BF9-F4BC-CF7D-EF8B0243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84AB2-1F39-4273-E81E-D6AF40B584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8728D-A7D6-CA80-71EF-BC3480A1E72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99E8AA-33E0-41A4-A3E9-8A6730051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658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0CCBD-250B-764C-70D5-5F2D2D09BF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288DD-D589-8DEC-70DE-1321D9ED8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3369EE-F6F2-4F02-86C4-977BF9C28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24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99A1-E73D-65A7-7686-8144D050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A8A-DDAB-C4D0-D632-762FBE93C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9320B-EF46-D5B0-A299-EAE78746AB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1D3FB-6F57-F299-335A-F019341EFE1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D75151E-26C8-460D-8519-65F938390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04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58AF-56C8-A5E0-B2E2-776FF976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EF039-247F-048E-F6A1-995597F11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CA0F6-9596-F9B8-B17D-B3B1B1F3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D3EF5-1A5A-6EA1-AFE5-B3E83F6F549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D496C-AF4D-7F69-5BB9-C3410B1228B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EA12BF-1ADE-413C-BA74-4236138F3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17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F49E-61CF-92E4-8F1D-9EEB5D8B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5480A-C370-F78A-1715-5CDE08971E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F56B8-CFF6-8B47-D398-AA087A989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B5BFA-E9A9-41A1-F096-265D2B765A1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FD5CA-588C-5202-F21B-BF22F401521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C7ACCC-214F-4389-9DC7-C4DB2F519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751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595D-4523-C1F3-18F5-17DE2F5E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5E007-5CC7-903F-BBD1-D6A88DECA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0BBEA-F76F-21C2-7006-FA34DB1706C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1AD3D-CBD6-6BED-9DD1-2BCE41DA72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CD468B-6965-4092-A04D-05D03B7E0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12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053A0-2D36-B9C4-3A36-83F8809D7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37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2E3FC-D1AC-35A8-2449-77C451A42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7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8F8D0-16A2-F3BD-A658-9BEFC603B9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1F469-882B-4DD0-02BB-503B2398476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365B68-39D0-455D-B82B-3469689562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523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D4E7-26B9-4F9A-6B99-42E820E9F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23BA7-1ED9-50AF-DD61-E4E223A01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A5934-407E-E4E4-286D-A83970A124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E07BA-7545-AD74-4A92-570C4D1E64A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7462C2-DA6E-4CC6-AB1B-070D272DD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193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A8C0-40E6-1C30-B545-A87ADAC6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1986E-9CE0-DBB4-605D-352299B9B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DC2E9-DF01-FEF9-8C7D-09B6235E64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CA56A-3B6F-D0A1-CE75-6F15E7A6C29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36346E-4E42-461F-A2E2-EABB14A81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66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FF11-8041-5D19-C66E-8DB7C0B9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77D86-234B-0219-713E-2D316C2F2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9A01D-8DD1-396A-07C6-7E9483D0D90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9E2B8-320A-E6BA-CE2E-552DF61E472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A92F9C-B2D1-49C6-9A2D-3EA902F65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029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D3D58-F135-C29C-6E00-523C6AFB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4D2DD-232F-38A7-009D-F33464E1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9351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11688-B31B-BFC2-02B3-4724EA3C8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4763" y="1600200"/>
            <a:ext cx="19367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8C6A-7180-C777-BA26-9E0A241ECB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23E94-0380-5A6D-FED5-592C1EC7E1A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179C73-BCD9-4EBA-AB08-92BFB5EE8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895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0D36-1B29-FAE3-C3DD-36C4EB24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E4C49-E4BB-58F3-3590-2248AC19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122DF-4E37-EE45-DEFF-13970CA88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245B8-7372-67B0-F636-EAEE5493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8B341-6ADD-1DF2-8834-53E1F532B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36D56-6E10-4311-AA3D-12C7138B6F3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77F73D-4EB6-6D44-A3B8-8BE74A51DE2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9C71FC-E724-4B73-AB2E-FBFC1E54B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833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E896-556B-091B-2130-90A21169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23C4E8-6A0C-DF31-E458-7E9F90F3EB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84DC-BFB2-0579-CF39-921953B8741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9C5CF-BF9E-43E8-8630-640BFEAC5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02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48BC-84B0-D0B9-D109-1FFA7C28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73EC8-F33C-0284-DC73-188ADBA9B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ABFB-DF5B-D8EC-9D9A-DBB8E1600C0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5AE09-EC67-BFB1-0E0F-B7B58C7F62E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5E09F8-6D2F-4276-A40D-D29312DDB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738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D1598-FBC6-3C21-920F-A985EBFBD6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D04A5-53AC-44F6-5731-0A4EDE69F57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5867237-8668-4BC4-A412-83A9B4866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789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504B-F598-D61E-B1E9-86544523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E3396-E658-DA46-73D4-EDB672CB2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0B595-C8D9-9DB7-A505-D105FAE95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C479D-888D-7E05-55F4-7C4623345B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9292A-3603-CFC2-D41C-AD2FE5CA4B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5BC2F4-AA87-4BA8-AA85-5DB578953A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641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FA17F-72C8-BF30-8622-31AD26F4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2CF80-FCCB-FD3C-B1FD-28E0E74C6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6CF84-3A3D-92EF-B173-838914AE9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EB80-8CD3-B32D-3D5F-821613539A2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8400A-64F3-E7E4-0D2E-8BD5C58DDE7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4DDCF1-3927-4C89-A501-E07417C59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850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1892-F23A-3CF4-144B-199E54FD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228AB-2BE5-931D-332A-B4AFCF020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16075-F821-C7AB-4BD2-BBEB5E2FFF8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18BBF-9F7A-79AD-A2B4-7186CC78CAD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00F590-EAAC-4CC6-AB20-1799DBAF2B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795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20736C-F731-1D68-AB5B-44BFB7FE5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37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52338-F546-C10F-D55A-C55076BFF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7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34955-2A59-2E31-FF63-DA15A7712D2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2746F-8676-49AB-5270-10B8EB3816E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E39626-2DC3-48F7-A230-63528C74D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73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EE19-F9B4-753D-914F-A6668FA59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B7FEB-36D7-6A67-50F5-F202734F3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6084-C8B2-1964-E714-006320AC77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B1BAA-2D9B-10C4-4848-1719AABD8EB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57A936F-5313-48E3-9C77-678C3802C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643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A1D6-E703-DAEC-E2E7-497B27D5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A977-84A4-D85A-7209-1ECA5C3A5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ECCA-87B0-D83A-2E8D-F8F8F84A9B9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FC7EC-C61A-9317-8415-EEB5504E99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39F67-58A4-460E-BEA4-6D6712DF9B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68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BFF4-7CF8-364D-A0C8-6E54B3FA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99CD2-05C9-58A1-555F-11434A9EE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E2857-55F0-7A93-D996-4263DF358E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5405-0A1F-5B22-3A0B-82F1E0788F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FA9F65-4C29-4731-80C9-5D2AE9CA9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326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BC67-C183-6395-2996-F622760E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B3F4B-442A-55A6-1DC1-242073D99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36750" cy="62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ADF51-A810-E254-1C25-349966B1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6350" y="1535113"/>
            <a:ext cx="1936750" cy="62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55A48-3AD1-A7A8-C9C3-975BC305B1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5EB-E77C-B23D-54EB-4A9CCE8AF1D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5C6710-5712-433A-A64A-FC763E316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318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D0858-2917-ADE5-3B76-9693CBAD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0AA6E-7E06-D45D-B827-7B83603BD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0FB09-226A-442F-E237-46C05A5D9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87DB1-4093-E27A-F78E-1B62DB975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D4FB2-BDDB-B8F4-BB3E-2F07D0B5E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E11C6-4541-C895-C583-097D82212B0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75F4CC-18E3-ABFB-BDAE-67D0B9BE2D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3FCE2A-5AC1-4B6E-A884-17D80933B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58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E169-6251-0000-02ED-DDF4D14B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FE340-675F-7000-0990-F043ABAC3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DF5D9-55FA-6404-F942-E3E97AEA9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32F34-2F20-326F-0514-A5C0AC7D20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77B8-7B12-57D1-52C0-D3316A034DE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F89FD3-1EAA-4A06-AB28-86EC24326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777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8290-45B7-D370-BC9E-B8AC0837B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193D3-3AC3-6DB3-6918-E45FC94252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C997E-0E2E-666B-998B-9A9029500C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007F4A-C870-47E4-A35E-FF8C0667C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956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F20E5-10E3-A804-604F-1141CF44F42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0C8E23-1DFF-A550-3618-94E2C0D6BD2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B75A84-DA0A-422B-8067-E5E9ECF0C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687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DC39-8068-565A-F170-E6AF8E1C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E0534-2BFB-B0DA-F235-AB1E26EEF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D7A5C-B117-84A2-24A7-C5F8BFCB0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AE740-7131-26F8-D73E-B66F66A0F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48009-CA89-403F-235A-237A5FEFB0E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873F2E-BB34-48FF-A3BF-6F5728A9B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50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E623-0452-A0A9-36EF-E4264014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1B775-EB3C-A4CC-E70E-22E7E74B1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4E3AB-DB63-E21B-4AC5-5C835E9FE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ECAB-153B-2B42-944C-F938D84B9D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C90C-EFA6-B757-1492-730DD2253B8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EC0B4C-F4A4-4275-8590-15F3BDC14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092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AB33-3327-F545-3F14-9452B1F4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89DEE-FA37-70C8-BC97-F42A4276A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2DD7-DC6F-540B-E85D-D51EC3C01B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9679F-CB85-8EEB-90B5-DCD0ED80AAC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84550E-0AF2-42B1-B9F4-3D1682410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44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9FC71-50FB-8B8F-13D6-D4B917AA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1885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E808F-F8A7-2874-D1A7-8BB30B207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1885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7DAEA-E5E9-DFEB-216D-A4013F70F7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97897-F71A-02E6-566F-29D0F136AFC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D3DDA6-1269-4318-99A6-CFB5BD801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949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F226-55E5-1DEC-DBD7-138BFD864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9E046-1867-54D3-EEDF-D35A3F00C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DFB0F-252C-9765-201E-05AD9E373E2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A829C-F910-ADFD-3A6D-387ED862CAF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D2A647-76DE-4C2D-8097-01F73621F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491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011C-EED2-973E-D030-6EEB60EB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8AA77-AF0C-07F8-B0A6-841CF8BB5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9FBA3-A3F2-D3FB-21D4-75C3599E89F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5A3DF-DAE5-59EF-6E51-3CBBF75190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14F9E5-207F-4A08-9FA3-9F60F3F0B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492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B768C-DF58-8F00-9DD5-11913E2B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EA8C-B2D9-BE2C-368B-1F31ECECE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0D302-FACD-01AA-BB39-711C195E8B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7216D-B71E-1377-3FA9-06AD4186918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8AC9A11-320C-4B1C-B1DB-A91AB51A6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544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FBBE-4D70-934B-C712-0A0263FC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5782C-8884-A516-DE8C-9DF86F16B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30C90-3F00-043A-0F38-BD561B6B1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D8E35-A742-7AA0-B771-6106FFBC0C3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3542E-9B22-EEBA-BA48-54F14893125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6BE5C9-8C05-4E13-980F-9076ADD8F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5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7A7C-F2D1-0B11-BF86-E1FFCACA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6F6-840F-BD84-6CC9-EDDF64B36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BF41D-C478-AE57-4CB5-B7EA8D6F4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B061C-D82E-F821-58C4-3DC6A2E32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F8663-06FC-C9FC-F9BF-4A6BF884F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BE19B-F776-CFC4-604E-32A3DB716C6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AE865-01A8-0457-1FE2-093A3E30461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D5833D-44A0-44CC-9A87-779358B17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83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38C7D-C0D1-B31D-AEE6-8C6BEA1E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92A8C-983E-D5B3-850B-95E1FEDDC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76219-D04B-C191-2229-A0F289333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EDC09-4EE9-72E3-B94E-B29662346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5820B-5BA6-07EB-6FED-650963DB2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9FB49-58CE-37A9-583F-A6B19784C0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99CE8E-60F6-0639-4190-E20F8BB0498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3A20EF-EE0E-4D68-9D77-07CC52C9B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843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624C-1B7A-3013-F500-3DE0D01F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12511-FDEF-C50C-52E0-5BC026E97C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AAC1-DA3F-B2E6-0B51-7FC792C39C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0C74BB7-FDAA-43D0-AD78-538D0CDFC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34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B4AC8-0C15-19CD-0462-0C86AC511A3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73BE73-D49B-49F9-74B7-27945B6D93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8B97699-0AAA-41D3-98CB-757496634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71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ADB5-329C-AA0F-8ABD-AD43E98D8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B187E-18C5-7B86-A7A4-FC829C65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F75AE-FF03-E1D8-7668-DBF8BF995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67638-721A-47D0-480A-F1C9F692AB8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30E9-F5B6-5043-7394-46DA73C73C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0D3656-27F0-424F-8D26-7DBA76648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270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C817-2C58-01AF-2AAA-CDB2500E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6AEEC-2B8D-0C4F-D910-171DDD607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166A2-827E-A6F3-B256-E1AB93DEC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DEFB6-2CE0-460A-8CCF-1D86E8460F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91268-4A72-2582-6ACB-EDEE7F03CEA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B60489-F3B9-4062-966A-2AF8712AC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790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A5C-2EAC-B305-F235-11717283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295A6-FCB5-5ACD-86FF-04731E078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AA1C9-D6A9-E9B4-B910-B58BDBA1ACB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2FB41-AC9F-A03A-7EC5-E3D79C794DC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FEEC48-7C94-4052-B250-B85460329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399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2256AD-54A5-ED2B-8BDD-BD02A5C81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4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71A16-A6DA-E094-4F32-DC9B35108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4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D8C9A-4A6B-65CF-B94F-645C59123C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25B2D-1502-6D94-EA20-A1B2BA1AB0F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0EE7823-9267-44B1-B895-BDB1DDF83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8061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AE987-5728-3A00-7484-10C68D304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F8F7D-822A-C180-84FA-C7F471F6F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FF9C-EEBA-3095-958E-B8A6A7378D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16A79-C0F6-EF35-E324-519B396BA89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E9075E-5A9F-45C1-B62E-8EED3E29B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116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A939-6474-EE36-0808-49174E47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58B1C-E952-F2BC-FE9B-2F8ECACD2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8D029-8D42-0977-26D7-438F62B2B6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B9304-CE6B-E07E-5ADC-2514D8A13B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CCA44F-1B3E-4BCC-AD78-DF4CCE32F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44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0FE7-8324-D434-B513-E8255221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2369-01CF-C999-018B-4D554240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821FC-F467-8301-5A97-F0AE91B74C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5B00C-0BA0-EB67-9F04-BC5D210FF22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B7F9C9-529D-4E52-B4FC-E1EF8A83E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2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7AE3-02AB-F085-E549-911C2526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58197-4534-CFCD-47FD-B5D5C488F42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30089-467E-670E-F9DF-2773B30FE58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3742CD-4187-4408-8D41-F1F686F1B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491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5B4A-C578-00BF-2C89-2BD480B9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3B7EA-7235-A925-3162-5DC70225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2471738" cy="5838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60817-9AC7-E295-97BA-17494AE79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188" y="273050"/>
            <a:ext cx="2473325" cy="5838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54BE0-E9B1-CB06-EF13-00CE55E224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49D21-ECC3-E262-68EB-78FE45A3A20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173872-3C16-45A3-9C1E-234F7F8967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617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0264-D137-3E98-9764-7E5937DA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0B607-72BE-4791-D0E6-3C549CEFC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82A22-B987-0857-DD9F-2EAE27AD2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EECF3-9A1E-0BE5-EF23-BDFE693A9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E3BD5-7FEE-0B0A-A566-B0BF0066A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83387D-6771-F087-EDEC-FEDF4D2734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6DF62B-B0BA-D3EF-CA48-0A2F46ABB1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185C05-5177-47C6-B2C6-A8BB2EB640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802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4C79-FE71-73F4-28CB-BB0B4978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46833-C303-6A8F-09C5-A15176599A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DEFA7-C953-FC57-C93D-61F799A4AC0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81A71B-7AD9-44E1-BC89-B63D9A13A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552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8DF8B-FA5E-BA65-C696-6498ABF97B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52E52-6685-AB6F-4B82-252A5B2D63E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87A757-EA30-45C1-97B1-29E85BD6C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407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983C-9962-2D40-20E7-A5F83A7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C1EE-AB54-84B6-77D4-EFE4DC5C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25B4C-61B4-A7FF-436B-C0A049B25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37DC8-D01C-7322-A7DD-B339ED9AF2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CFF1-3C80-3B1E-EE84-602068A07D6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EAB16E-5BD9-497F-B36A-958CCDD38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719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0F2F-B38A-5C03-2E8D-81AEFAE9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73DD96-AFC2-7CCB-A106-524F6C5ED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516F1-498E-9FB2-0F83-E7047DEE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53599-D3A2-3998-961F-EFE9CCF422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FB9DC-1E1C-81F2-9A17-B5073AD4E7B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4123838-6A45-48D4-A44A-F4CF23910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9550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1BFA-43C2-7273-8175-8E455C71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6C023-C87D-4EE7-2DCA-7EB3547E8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10ABB-040D-CC98-5604-E0B83132C7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ED10-DBA3-0DC3-CA62-09B20B9978A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EF7116-65BD-4FD5-A73E-3F544B3F8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408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9823C-0BD8-A74F-467F-5AAAD06B6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3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47160-2C89-109B-AA4D-9333F11A9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3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AC8E0-ABC6-E4E9-5FF3-859362C156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3D669-36B0-6017-BA34-C4A7AA6850E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DCDBB31-BA79-44A5-BD99-A3C3440C2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678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117E-8629-CC0D-D7EE-992EFDECA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52351-DCD7-1AA6-9818-2CC72552C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3E761-D03D-682A-DEA4-8DF707F82E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D34BC-9170-3D04-C94D-089957C7C47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ABBD79-4395-4E3A-B65E-0A7B95D06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358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8A7D-298B-1339-A106-3A3FFB72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05631-FDFD-7B8F-D880-42499DF98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1AF7C-5938-E57B-7818-36AFF1D655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7D45E-04FE-DF19-353C-CC3A29E6125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BB9992-9336-4B3A-BC7C-2AF0677AF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85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121C45-5017-80C7-B2F4-A5879313612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E3EE1-EE78-A3E4-922E-0BDFD9FE3C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7ACA98-95FE-45AE-945A-27C6813E5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857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7569-B1D7-B9FE-319D-31DA21F1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5030D-5DEB-E2C0-597A-FB7BBF817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DD5F-B4FA-76A6-2776-58BF04EBE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CADFA-CAF3-8610-A48E-30169B40ABA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B4D4A3-1506-4C0B-907E-BB0FFFA65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743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36DA-2EBD-96FB-F42E-761FC6D8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7E4F4-4281-E489-BF98-0B222B9EC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9062" cy="79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86E7E-5FD7-67EA-5876-6DDDE13F0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3750" y="5367338"/>
            <a:ext cx="2660650" cy="79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35338-3501-D8E3-0548-D9070598062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57B6-F3B1-12DB-3592-5825AD99435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CA28B48-F0B5-49FF-A9CB-8831746E2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295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5CF7-1438-6B32-3C33-C3E119FF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7C5A8-F59C-1A91-863D-FA66F32B7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1AE7C-AD6B-3EE6-3B6F-273A28A0E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7AF9D9-A03B-DCB9-3750-1C4E8D336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C2107-2C44-376D-75CE-CF232C22C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9F6E8-4E58-516F-1A92-6E52EDF299B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FFA27D-FA10-7264-1BAD-99C2A8F17B5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2329E7-994A-484E-9669-7FCEE997B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798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BA23-68E9-350D-3B00-307F344B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EB425-8A04-7111-7F9E-DF8258D6EA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14A1-0FB5-E6FC-AF8C-A99E48670B8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475051A-9351-4F73-B7EF-81881631D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83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20D07-4A39-D40A-0689-AE488DCAE5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046142-66B7-A733-626E-B7B5F9830BE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105EBE8-2BD7-4F27-83DB-54867EBAA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701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6D10B-D91D-686D-ABCA-2422A971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EBE9A-E952-16C0-0C4E-DC41A3ED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4D312-A2B2-886A-5DAA-136F6D068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22D8A-0568-717C-E9BB-C8AE08E3C6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F024A-7A65-C836-C6A8-4E04C7E36D2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A94155-4B35-49E0-B5F1-A7EAF0B4F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66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F950-A295-A186-B3D7-C4481305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9DB59-0D7B-B60A-9D4C-F3B74A567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58627-BCCC-0135-9CAF-24283B86C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52283-5C5E-1D95-3002-55D36C3BD6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6CCAF-DB60-399E-C289-CC5D8FF888B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AFE07E-EE35-45CF-BA58-81E694B75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616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F316-F95B-AA42-B4F2-BF7FAB73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B0FB7-AC54-4061-D9E8-2E2CADDC9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7340-8E70-F8CF-AC3D-FE94A659F69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F1F82-3F31-5249-D9F8-FC654783333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B5C692-8790-4B8B-8C2A-A31793680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658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5D6CF-E3E0-59D0-2DF3-AC5606A62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97563" y="4800600"/>
            <a:ext cx="1366837" cy="1357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45C-DA1E-7D67-4E15-35AF80707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52875" cy="1357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DE720-51C6-D575-A086-E67196CF0C1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03056-5937-4A41-15A2-09EA801C38F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59C274-3CC2-46E1-B27E-C8D5BC754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41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D44D-A092-5BFF-CF4B-C377AE94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108F3-3F0C-44C2-4A65-131D2DA5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5339-1D9E-3250-CD5A-AA56574FF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9D12-2522-7CA3-4B45-EE1F514C88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6C6A3-2936-4A5F-0920-99D11E878E2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FD4BF3-CB58-48FA-85BF-2D61776A4E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21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AF0F-1D77-5F87-C4BD-112DACD0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82717-C9A4-39FB-86B6-88B63DBB8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CB6D1-0A5D-BC79-5563-C1F8275C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867BE-E211-524D-4190-52D9CC874A5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556CD-707A-2E7E-E7D6-BA3DDE44E1D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3EBE9D-9F88-4E7C-8E56-A59CCA358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77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926A14FC-80C5-D635-7B97-BB0C09674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8113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87548B43-9947-4B40-1299-E7571E6C6AD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1027" name="Text Box 3">
            <a:extLst>
              <a:ext uri="{FF2B5EF4-FFF2-40B4-BE49-F238E27FC236}">
                <a16:creationId xmlns:a16="http://schemas.microsoft.com/office/drawing/2014/main" id="{10C76800-EE0E-23A0-C4FD-4DBA39C03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394FC6-2A1A-A962-2C40-E9417C3546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C65D862-C353-4EC4-A82F-97AB4365F36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8FF7C3-6AF0-2535-D033-12581AF21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732" r:id="rId12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AF2FBEFF-5301-62C8-72A1-33819797F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9DE5346-30C7-DCF4-6300-E094692062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7932E9C-E588-FC7C-5BEA-D81DE0B5AE6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09A77D59-967B-DADB-2462-34CD3349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393A73D-17FA-DE96-4837-99BBCF149B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B807979C-3D8D-4A36-84B4-CD5F8FE686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72C45621-A7A7-B42D-2607-0C9D2EDDE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D79A5911-0C64-CFF8-3E2B-891262608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4024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364992C-372D-E777-42E2-60015B1A92C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B5AA4647-B73E-6DBB-EACA-785562BE6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84B8E3F-0DC3-AD69-BC01-FECE5C99B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6ABA08C8-1606-4726-AAEC-A482028AF3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F3E04F23-B157-B91B-261F-5B70CF85D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E4C35260-EE21-B152-3793-890E0C06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259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F472F38-F87C-CFB5-1218-611985BF3EF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8B66DE56-5A10-98F8-4F40-2CB164771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8F497BE-CDFA-BE86-E66B-5476BADE70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10405E24-D576-4DAD-8067-0753633726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6789B73-B4DD-BFE3-7B1C-C025B6651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D441655E-71A7-E14F-DBCB-3AD89BA14C2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7BA97F89-33B2-576B-4F5F-F4C48F4E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07E60287-6818-C5AF-7AEA-4590B512B14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73E5B4FA-9127-48EC-A427-5D69112799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7EF89E4-CDC9-DB3E-860B-7F6B99648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DAE2B938-9369-1CF8-E26F-0AAC6E1F1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2994025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7898F55-51ED-5EC7-E773-6B798597F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75050" y="273050"/>
            <a:ext cx="5097463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5316397-1FDC-CD8C-926C-F37860D1179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AD1D0A74-D0CA-FD7C-0D5B-534DB981A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39E69F6-C4B1-230E-7037-5901F82EEB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F543B7B9-5F44-411D-A84A-D6B7436E1B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870EDB0-E431-27A8-FF99-000C4DEB9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72112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0" name="Freeform 2">
            <a:extLst>
              <a:ext uri="{FF2B5EF4-FFF2-40B4-BE49-F238E27FC236}">
                <a16:creationId xmlns:a16="http://schemas.microsoft.com/office/drawing/2014/main" id="{38C60357-9CBA-EECE-E6EB-47725FF4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custGeom>
            <a:avLst/>
            <a:gdLst/>
            <a:ahLst/>
            <a:cxnLst/>
            <a:rect l="0" t="0" r="0" b="0"/>
            <a:pathLst/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28DB16-81EE-4505-CD49-EE01D194C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721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54F145E1-1FB4-1F73-65E8-D14D02105E4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r>
              <a:rPr lang="en-US" altLang="en-US"/>
              <a:t>3/11/22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051ACAF1-943D-A338-DA1D-BA4F4FDA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14D9A091-2EA1-6A21-A126-69949A404F2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defRPr>
            </a:lvl1pPr>
          </a:lstStyle>
          <a:p>
            <a:fld id="{075944C9-B049-401D-8D81-2EF39CA9158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hyperlink" Target="https://ozarktrail.com/event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hyperlink" Target="http://www.ozarktrail.com/even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99B1585A-5631-C888-22ED-845F68AB6A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301625"/>
            <a:ext cx="7450138" cy="1262063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		OTA </a:t>
            </a:r>
            <a:br>
              <a:rPr lang="en-US" altLang="en-US" sz="4000" b="1"/>
            </a:br>
            <a:r>
              <a:rPr lang="en-US" altLang="en-US" sz="4000" b="1"/>
              <a:t>Construction and Maintenance 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0CCB748F-29B5-BAF0-9FE8-C3E79641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1843088"/>
            <a:ext cx="8026400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400" b="1" i="1"/>
              <a:t>2026  OTA Member Update</a:t>
            </a:r>
            <a:r>
              <a:rPr lang="en-US" altLang="en-US" b="1" i="1"/>
              <a:t>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248079BC-C2F3-9FBB-6218-1A9F2EC05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8" y="4937125"/>
            <a:ext cx="20669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4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200" b="1" i="1"/>
              <a:t>C&amp;M Committee: </a:t>
            </a:r>
          </a:p>
          <a:p>
            <a:pPr>
              <a:buClrTx/>
              <a:buFontTx/>
              <a:buNone/>
            </a:pPr>
            <a:r>
              <a:rPr lang="en-US" altLang="en-US" sz="1200" b="1" i="1"/>
              <a:t>Michael Pearce, Chair</a:t>
            </a:r>
          </a:p>
          <a:p>
            <a:pPr>
              <a:buClrTx/>
              <a:buFontTx/>
              <a:buNone/>
            </a:pPr>
            <a:endParaRPr lang="en-US" altLang="en-US" sz="1200" b="1" i="1"/>
          </a:p>
          <a:p>
            <a:pPr>
              <a:buClrTx/>
              <a:buFontTx/>
              <a:buNone/>
            </a:pPr>
            <a:r>
              <a:rPr lang="en-US" altLang="en-US" sz="1200" b="1" i="1"/>
              <a:t>Presenter:</a:t>
            </a:r>
          </a:p>
          <a:p>
            <a:pPr>
              <a:buClrTx/>
              <a:buFontTx/>
              <a:buNone/>
            </a:pPr>
            <a:r>
              <a:rPr lang="en-US" altLang="en-US" sz="1200" b="1" i="1"/>
              <a:t>Terry Hawn</a:t>
            </a:r>
          </a:p>
          <a:p>
            <a:pPr>
              <a:buClrTx/>
              <a:buFontTx/>
              <a:buNone/>
            </a:pPr>
            <a:endParaRPr lang="en-US" altLang="en-US" sz="1200" b="1" i="1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9A7E01D-E850-3A42-6024-61D5551F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679700"/>
            <a:ext cx="42894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616FA29E-7282-E7DE-BC31-B4EA3D545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DBE7311A-F23C-2ADC-2637-B5650F3217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55575"/>
            <a:ext cx="7450138" cy="1238250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	</a:t>
            </a:r>
            <a:r>
              <a:rPr lang="en-US" altLang="en-US" sz="3600" b="1"/>
              <a:t>	OTA </a:t>
            </a:r>
            <a:br>
              <a:rPr lang="en-US" altLang="en-US" sz="3600" b="1"/>
            </a:br>
            <a:r>
              <a:rPr lang="en-US" altLang="en-US" sz="3600" b="1"/>
              <a:t>             Trail Maintenance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E6492336-3E25-68F1-9490-CD1133E7D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1403350"/>
            <a:ext cx="6154738" cy="37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200" b="1">
                <a:latin typeface="Calibri" panose="020F0502020204030204" pitchFamily="34" charset="0"/>
              </a:rPr>
              <a:t>Since 2021 over 140  Scheduled events ( 130 held)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200" b="1">
                <a:latin typeface="Calibri" panose="020F0502020204030204" pitchFamily="34" charset="0"/>
              </a:rPr>
              <a:t> Work Included:</a:t>
            </a:r>
            <a:br>
              <a:rPr lang="en-US" altLang="en-US" sz="2200" b="1">
                <a:latin typeface="Calibri" panose="020F0502020204030204" pitchFamily="34" charset="0"/>
              </a:rPr>
            </a:br>
            <a:r>
              <a:rPr lang="en-US" altLang="en-US" sz="2200" b="1">
                <a:latin typeface="Calibri" panose="020F0502020204030204" pitchFamily="34" charset="0"/>
              </a:rPr>
              <a:t>- GAO Tread Repair</a:t>
            </a:r>
            <a:br>
              <a:rPr lang="en-US" altLang="en-US" sz="2200" b="1">
                <a:latin typeface="Calibri" panose="020F0502020204030204" pitchFamily="34" charset="0"/>
              </a:rPr>
            </a:br>
            <a:r>
              <a:rPr lang="en-US" altLang="en-US" sz="2200" b="1">
                <a:latin typeface="Calibri" panose="020F0502020204030204" pitchFamily="34" charset="0"/>
              </a:rPr>
              <a:t>-Manual Lopping Weeds and Brush back from Corridor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200" b="1">
                <a:latin typeface="Calibri" panose="020F0502020204030204" pitchFamily="34" charset="0"/>
              </a:rPr>
              <a:t>- 3 Major Tornadic Storm Events hundreds of trees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200" b="1">
                <a:latin typeface="Calibri" panose="020F0502020204030204" pitchFamily="34" charset="0"/>
              </a:rPr>
              <a:t>   Cleared – Blowdown from 2025 Storms still being               cleared by USFS</a:t>
            </a:r>
            <a:br>
              <a:rPr lang="en-US" altLang="en-US" sz="2200" b="1">
                <a:latin typeface="Calibri" panose="020F0502020204030204" pitchFamily="34" charset="0"/>
              </a:rPr>
            </a:br>
            <a:r>
              <a:rPr lang="en-US" altLang="en-US" sz="2200" b="1">
                <a:latin typeface="Calibri" panose="020F0502020204030204" pitchFamily="34" charset="0"/>
              </a:rPr>
              <a:t>-Removing obstacles from trail</a:t>
            </a:r>
            <a:br>
              <a:rPr lang="en-US" altLang="en-US" sz="2200" b="1">
                <a:latin typeface="Calibri" panose="020F0502020204030204" pitchFamily="34" charset="0"/>
              </a:rPr>
            </a:br>
            <a:r>
              <a:rPr lang="en-US" altLang="en-US" sz="2200" b="1">
                <a:latin typeface="Calibri" panose="020F0502020204030204" pitchFamily="34" charset="0"/>
              </a:rPr>
              <a:t>-Weed eating / brush clearing/leaf blowing </a:t>
            </a:r>
            <a:br>
              <a:rPr lang="en-US" altLang="en-US" sz="2200" b="1">
                <a:latin typeface="Calibri" panose="020F0502020204030204" pitchFamily="34" charset="0"/>
              </a:rPr>
            </a:br>
            <a:r>
              <a:rPr lang="en-US" altLang="en-US" sz="2200" b="1">
                <a:latin typeface="Calibri" panose="020F0502020204030204" pitchFamily="34" charset="0"/>
              </a:rPr>
              <a:t>	       with mechanical tools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200" b="1">
                <a:latin typeface="Calibri" panose="020F0502020204030204" pitchFamily="34" charset="0"/>
              </a:rPr>
              <a:t>               - Adding/replacing new trail signage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DCF6E637-403C-E0EF-DA00-40FE8504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798638"/>
            <a:ext cx="21431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13207BCC-94BC-C1E7-09EC-B2E0CE45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23E9F167-FFF8-F9EF-8DF6-0BF938FC41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85725"/>
            <a:ext cx="7450138" cy="1262063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</a:t>
            </a:r>
            <a:r>
              <a:rPr lang="en-US" altLang="en-US" sz="3200" b="1"/>
              <a:t>		OTA </a:t>
            </a:r>
            <a:br>
              <a:rPr lang="en-US" altLang="en-US" sz="3200" b="1"/>
            </a:br>
            <a:r>
              <a:rPr lang="en-US" altLang="en-US" sz="3200" b="1"/>
              <a:t>           C and M Special Projects</a:t>
            </a:r>
            <a:r>
              <a:rPr lang="en-US" altLang="en-US" sz="4000" b="1"/>
              <a:t>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225E74BB-740E-28B4-9AF8-361DB148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654175"/>
            <a:ext cx="1611312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1F43DD6F-C002-AA18-2ABC-D19E15BC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0325" y="2168525"/>
            <a:ext cx="2363788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F9640007-E7EA-C964-3103-E35013BF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420813"/>
            <a:ext cx="1468437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D246928B-73EA-0CEC-EC99-38A444BA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3913188"/>
            <a:ext cx="24907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Trail Head Upgrades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      New Signage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New Sign-in Kiosks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8B1DA90C-4B5A-B582-5DD2-FE6DBD691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3552825"/>
            <a:ext cx="1820863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4</a:t>
            </a:r>
            <a:r>
              <a:rPr lang="en-US" altLang="en-US" sz="2000" b="1" baseline="33000">
                <a:latin typeface="Calibri" panose="020F0502020204030204" pitchFamily="34" charset="0"/>
              </a:rPr>
              <a:t>th</a:t>
            </a:r>
            <a:r>
              <a:rPr lang="en-US" altLang="en-US" sz="2000" b="1">
                <a:latin typeface="Calibri" panose="020F0502020204030204" pitchFamily="34" charset="0"/>
              </a:rPr>
              <a:t> Edition of 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OT GuideBook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Delayed 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D6128E52-709E-8921-C583-9959A2B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575" y="4240213"/>
            <a:ext cx="14859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      GAO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Tread Re-Hab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of Entire OT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1281DC16-76B9-8ECE-E936-4972F361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3814763"/>
            <a:ext cx="21939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  </a:t>
            </a:r>
            <a:r>
              <a:rPr lang="en-US" altLang="en-US" b="1">
                <a:latin typeface="Calibri" panose="020F0502020204030204" pitchFamily="34" charset="0"/>
              </a:rPr>
              <a:t>  New TrailHeads 	at Harmon Springs,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11 Pt and Wappapello</a:t>
            </a: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4AFD48D7-849E-F8BB-6BFD-F3B30308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6951" y="1951037"/>
            <a:ext cx="2913062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63D3DF31-2793-891B-870C-21C38931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5169D462-35C0-65BF-2F13-DFC5BCF4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189038"/>
            <a:ext cx="8255000" cy="373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945438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Covered Approx ( All 364) miles in MTNF assessed with approx 70 miles of tread re-habbed (over 120 GAOA events since May- 2021 thru April 30, 2025 extension contract signing). We signed a new 3 year GAOA contract with the USFS   effective Sept 1, 2023 and runs through Aug 31, 2025.  The Contract was extended through Sept 1 2026.We have had over 60 GAOA events under the new 2023-2026 contract to date.</a:t>
            </a:r>
            <a:br>
              <a:rPr lang="en-US" altLang="en-US" sz="2000" b="1">
                <a:latin typeface="Calibri" panose="020F0502020204030204" pitchFamily="34" charset="0"/>
              </a:rPr>
            </a:b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 Courtois Section *, Trace Creek *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 MiddleFork,     Karkahgne *, Current River,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 Blair Creek, Between the Rivers *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 Eleven Pt *, Victory Section, North Fork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	* Most work done in critical areas</a:t>
            </a:r>
            <a:br>
              <a:rPr lang="en-US" altLang="en-US" sz="2000" b="1">
                <a:latin typeface="Calibri" panose="020F0502020204030204" pitchFamily="34" charset="0"/>
              </a:rPr>
            </a:b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38D7AB88-C61C-D906-39A1-1F84DFDCC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22238"/>
            <a:ext cx="74501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3200" b="1">
                <a:latin typeface="Calibri" panose="020F0502020204030204" pitchFamily="34" charset="0"/>
              </a:rPr>
              <a:t>OTA </a:t>
            </a:r>
            <a:br>
              <a:rPr lang="en-US" altLang="en-US" sz="3200" b="1">
                <a:latin typeface="Calibri" panose="020F0502020204030204" pitchFamily="34" charset="0"/>
              </a:rPr>
            </a:br>
            <a:r>
              <a:rPr lang="en-US" altLang="en-US" sz="3200" b="1">
                <a:latin typeface="Calibri" panose="020F0502020204030204" pitchFamily="34" charset="0"/>
              </a:rPr>
              <a:t> Feb 22, 2026 – GAOA Tread Rehab Status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79A0548-6004-E283-1C6F-4C41B362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3175000"/>
            <a:ext cx="204470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9F665AC3-0C34-943A-87A9-ECB7BC36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34B5807E-4837-2E43-8CBE-04E4CAC8E6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77788"/>
            <a:ext cx="7450137" cy="925512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06438" algn="l"/>
                <a:tab pos="1430338" algn="l"/>
                <a:tab pos="2154238" algn="l"/>
                <a:tab pos="2878138" algn="l"/>
                <a:tab pos="3602038" algn="l"/>
                <a:tab pos="4343400" algn="l"/>
                <a:tab pos="5049838" algn="l"/>
                <a:tab pos="5773738" algn="l"/>
                <a:tab pos="6497638" algn="l"/>
                <a:tab pos="7221538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 			</a:t>
            </a:r>
            <a:r>
              <a:rPr lang="en-US" altLang="en-US" sz="3600" b="1"/>
              <a:t>2026 C &amp; M Schedule</a:t>
            </a:r>
            <a:r>
              <a:rPr lang="en-US" altLang="en-US" sz="4000" b="1"/>
              <a:t>    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4461C396-CDF4-EA3D-A52D-798B5957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009650"/>
            <a:ext cx="6445250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br>
              <a:rPr lang="en-US" altLang="en-US" sz="2000" b="1">
                <a:latin typeface="Calibri" panose="020F0502020204030204" pitchFamily="34" charset="0"/>
              </a:rPr>
            </a:br>
            <a:br>
              <a:rPr lang="en-US" altLang="en-US" sz="2400" b="1">
                <a:latin typeface="Calibri" panose="020F0502020204030204" pitchFamily="34" charset="0"/>
              </a:rPr>
            </a:br>
            <a:endParaRPr lang="en-US" altLang="en-US" sz="2400" b="1">
              <a:latin typeface="Calibri" panose="020F050202020403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2AC6A6BE-C6AF-25EC-27FE-28BCA39A4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8" y="2825750"/>
            <a:ext cx="35718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CCCCFF"/>
                </a:solidFill>
                <a:hlinkClick r:id="rId4"/>
              </a:rPr>
              <a:t>https://ozarktrail.com/events/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A54CF59-888D-3DEE-8423-A26FA0C3E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1973263"/>
            <a:ext cx="47656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/>
              <a:t>To see the current 2026 OTA Calender go to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7D5F734B-C811-6A9E-4D92-211C95AD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FF6473E3-703E-84D1-F026-C9F1740C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682750"/>
            <a:ext cx="321468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0FE2D1C6-3230-B17B-6E85-434DF8A30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346075"/>
            <a:ext cx="80899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00088" algn="l"/>
                <a:tab pos="1423988" algn="l"/>
                <a:tab pos="2147888" algn="l"/>
                <a:tab pos="2871788" algn="l"/>
                <a:tab pos="3595688" algn="l"/>
                <a:tab pos="4343400" algn="l"/>
                <a:tab pos="5043488" algn="l"/>
                <a:tab pos="5767388" algn="l"/>
                <a:tab pos="6491288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					     OTA </a:t>
            </a:r>
            <a:br>
              <a:rPr lang="en-US" altLang="en-US" sz="4000" b="1">
                <a:latin typeface="Calibri" panose="020F0502020204030204" pitchFamily="34" charset="0"/>
              </a:rPr>
            </a:br>
            <a:r>
              <a:rPr lang="en-US" altLang="en-US" sz="4000" b="1">
                <a:latin typeface="Calibri" panose="020F0502020204030204" pitchFamily="34" charset="0"/>
              </a:rPr>
              <a:t> 	Guardians of the Ozark Trail For All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7D2E4A4F-D73B-639B-B4C9-077F80B2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894238D0-77EF-9515-A13F-3F1DC05222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301625"/>
            <a:ext cx="7450138" cy="1262063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		OTA </a:t>
            </a:r>
            <a:br>
              <a:rPr lang="en-US" altLang="en-US" sz="4000" b="1"/>
            </a:br>
            <a:r>
              <a:rPr lang="en-US" altLang="en-US" sz="4000" b="1"/>
              <a:t>Construction and Maintenance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7F0519BA-EAED-AA43-C51B-BE878AE2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1819275"/>
            <a:ext cx="802640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b="1" i="1"/>
              <a:t>Schedules and manages all construction and maintenance events. Recommends specific projects, maintains tools and equipment.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0186A6D-BBB0-E31F-D358-147A0108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560638"/>
            <a:ext cx="3108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D1F191DF-F71F-30ED-277A-9FDACEDB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2468563"/>
            <a:ext cx="2743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6C0DEB3-E4C7-D9EC-7B65-B26EB555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098925"/>
            <a:ext cx="360680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ABB80016-CFAC-C83F-E958-06E372E087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84175"/>
            <a:ext cx="7450138" cy="1262063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		OTA </a:t>
            </a:r>
            <a:br>
              <a:rPr lang="en-US" altLang="en-US" sz="4000" b="1"/>
            </a:br>
            <a:r>
              <a:rPr lang="en-US" altLang="en-US" sz="4000" b="1"/>
              <a:t>             Equipment &amp; Tools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DF8B719-7D95-877A-C79C-AA1490A6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389438"/>
            <a:ext cx="2990850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B5F93C65-0166-FBDB-3A3E-FEA974A9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646238"/>
            <a:ext cx="27146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AC746C27-C534-76FD-5165-7F455B23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1914525"/>
            <a:ext cx="46863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-Tool cleaning, sharpening, repair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-Vehicle, UTV, ATV and trailer maintenance</a:t>
            </a:r>
            <a:br>
              <a:rPr lang="en-US" altLang="en-US" sz="2000" b="1">
                <a:latin typeface="Calibri" panose="020F0502020204030204" pitchFamily="34" charset="0"/>
              </a:rPr>
            </a:br>
            <a:r>
              <a:rPr lang="en-US" altLang="en-US" sz="2000" b="1">
                <a:latin typeface="Calibri" panose="020F0502020204030204" pitchFamily="34" charset="0"/>
              </a:rPr>
              <a:t>-Power tool maintenance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565FE16D-C3F6-9C09-7D8A-B409ECDE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035300"/>
            <a:ext cx="2671762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62DAE3A0-81F9-B634-A518-1BC80BF6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520D9433-9BB9-3352-7A5F-272E61D4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22238"/>
            <a:ext cx="74501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OTA </a:t>
            </a:r>
            <a:br>
              <a:rPr lang="en-US" altLang="en-US" sz="2800" b="1">
                <a:latin typeface="Calibri" panose="020F0502020204030204" pitchFamily="34" charset="0"/>
              </a:rPr>
            </a:br>
            <a:r>
              <a:rPr lang="en-US" altLang="en-US" sz="2800" b="1">
                <a:latin typeface="Calibri" panose="020F0502020204030204" pitchFamily="34" charset="0"/>
              </a:rPr>
              <a:t>  2025 – Construction/Maintenance</a:t>
            </a:r>
          </a:p>
          <a:p>
            <a:pPr algn="ctr"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Accomplishments / Goals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3FFC6BEE-78EB-30E9-F2CC-7F8A7E1AE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1468438"/>
            <a:ext cx="8393113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b="1"/>
              <a:t>Accomplishments</a:t>
            </a:r>
          </a:p>
          <a:p>
            <a:pPr>
              <a:buClrTx/>
              <a:buFontTx/>
              <a:buNone/>
            </a:pPr>
            <a:r>
              <a:rPr lang="en-US" altLang="en-US"/>
              <a:t>- Completed 8.5 miles of tread rehab across 10 sections of the OT</a:t>
            </a:r>
          </a:p>
          <a:p>
            <a:pPr>
              <a:buClrTx/>
              <a:buFontTx/>
              <a:buNone/>
            </a:pPr>
            <a:r>
              <a:rPr lang="en-US" altLang="en-US" sz="1200"/>
              <a:t>   (Courtois, Trace Creek, Karkaghne, Blair Creek, Current River, Between the Rivers, 11 PT, Marble Creek, Victory. Northfork)</a:t>
            </a:r>
          </a:p>
          <a:p>
            <a:pPr>
              <a:buClrTx/>
              <a:buFontTx/>
              <a:buNone/>
            </a:pPr>
            <a:r>
              <a:rPr lang="en-US" altLang="en-US"/>
              <a:t>- Completed general maintenance across every section</a:t>
            </a:r>
          </a:p>
          <a:p>
            <a:pPr>
              <a:buClrTx/>
              <a:buFontTx/>
              <a:buNone/>
            </a:pPr>
            <a:r>
              <a:rPr lang="en-US" altLang="en-US"/>
              <a:t>- Completed 30 events plus 6 – Americorps Crew outings </a:t>
            </a:r>
          </a:p>
          <a:p>
            <a:pPr>
              <a:buClrTx/>
              <a:buFontTx/>
              <a:buNone/>
            </a:pPr>
            <a:r>
              <a:rPr lang="en-US" altLang="en-US"/>
              <a:t>- Completed 33 USFS Sawyer certifications </a:t>
            </a:r>
          </a:p>
          <a:p>
            <a:pPr>
              <a:buClrTx/>
              <a:buFontTx/>
              <a:buNone/>
            </a:pPr>
            <a:r>
              <a:rPr lang="en-US" altLang="en-US"/>
              <a:t>- Extended OTA GAOA Crew Leader</a:t>
            </a:r>
          </a:p>
          <a:p>
            <a:pPr>
              <a:buClrTx/>
              <a:buFontTx/>
              <a:buNone/>
            </a:pPr>
            <a:r>
              <a:rPr lang="en-US" altLang="en-US"/>
              <a:t>- Started work on extending new 11 Pt Western TH to Banner Rd ( CTY RD 430) 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9DBE7CC1-8E53-A3E2-3F5F-260C8EDAD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3449638"/>
            <a:ext cx="7832725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9775" indent="-28257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b="1"/>
              <a:t>Goals (2026) </a:t>
            </a:r>
          </a:p>
          <a:p>
            <a:pPr>
              <a:buClrTx/>
              <a:buFontTx/>
              <a:buNone/>
            </a:pPr>
            <a:r>
              <a:rPr lang="en-US" altLang="en-US"/>
              <a:t>- Complete another 7.5 miles or more of tread rehab across all sections</a:t>
            </a:r>
          </a:p>
          <a:p>
            <a:pPr>
              <a:buClrTx/>
              <a:buFontTx/>
              <a:buNone/>
            </a:pPr>
            <a:r>
              <a:rPr lang="en-US" altLang="en-US"/>
              <a:t>- Continue working on 11 PT Western TH extension – 2026 completion</a:t>
            </a:r>
          </a:p>
          <a:p>
            <a:pPr>
              <a:buClrTx/>
              <a:buFontTx/>
              <a:buNone/>
            </a:pPr>
            <a:r>
              <a:rPr lang="en-US" altLang="en-US"/>
              <a:t>- Participate in Opening of Big Springs new Facilities</a:t>
            </a:r>
          </a:p>
          <a:p>
            <a:pPr>
              <a:buClrTx/>
              <a:buFontTx/>
              <a:buNone/>
            </a:pPr>
            <a:r>
              <a:rPr lang="en-US" altLang="en-US"/>
              <a:t>- Begin planning of Marble Creek extension to Ketcherside Mtn and Hwy 21</a:t>
            </a:r>
          </a:p>
          <a:p>
            <a:pPr>
              <a:buClrTx/>
              <a:buFontTx/>
              <a:buNone/>
            </a:pPr>
            <a:r>
              <a:rPr lang="en-US" altLang="en-US"/>
              <a:t>- Get 4</a:t>
            </a:r>
            <a:r>
              <a:rPr lang="en-US" altLang="en-US" baseline="33000"/>
              <a:t>th</a:t>
            </a:r>
            <a:r>
              <a:rPr lang="en-US" altLang="en-US"/>
              <a:t> Edition of Trail Guide completed</a:t>
            </a:r>
          </a:p>
          <a:p>
            <a:pPr>
              <a:buClrTx/>
              <a:buFontTx/>
              <a:buNone/>
            </a:pPr>
            <a:r>
              <a:rPr lang="en-US" altLang="en-US"/>
              <a:t>-5 Americorps Crews scheduled Spring 2026 </a:t>
            </a:r>
          </a:p>
          <a:p>
            <a:pPr lvl="1">
              <a:buFont typeface="Times New Roman" panose="02020603050405020304" pitchFamily="18" charset="0"/>
              <a:buChar char="–"/>
            </a:pPr>
            <a:r>
              <a:rPr lang="en-US" altLang="en-US"/>
              <a:t>( 2 complete – 3 more scheduled)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55E5A283-628E-9039-3243-E104E3BB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649DFBDD-13F7-5F20-481D-EE13671381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5188" y="301625"/>
            <a:ext cx="7450137" cy="1262063"/>
          </a:xfrm>
          <a:ln/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/>
              <a:t> OTA </a:t>
            </a:r>
            <a:br>
              <a:rPr lang="en-US" altLang="en-US" sz="4000" b="1"/>
            </a:br>
            <a:r>
              <a:rPr lang="en-US" altLang="en-US" sz="4000" b="1"/>
              <a:t>Construction and Maintenance 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F74F9996-CAD5-0AC7-5558-ACA948CB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546225"/>
            <a:ext cx="7450138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- Sawyers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Trail Maintenance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Equipment and Tool Maintenance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Partners – Americorp, NCCC, MTB, HorseBack, USFS, 		     LAD, Seirra Club, WaterShed Coalition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Event Support ( Megas, WIUIW )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Special ( City of St. Louis .. OFallon Park)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Building South – OT-OHT Connection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- 2026 Calendar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– check </a:t>
            </a:r>
            <a:r>
              <a:rPr lang="en-US" altLang="en-US" sz="2400" b="1">
                <a:solidFill>
                  <a:srgbClr val="CCCCFF"/>
                </a:solidFill>
                <a:latin typeface="Calibri" panose="020F0502020204030204" pitchFamily="34" charset="0"/>
                <a:hlinkClick r:id="rId4"/>
              </a:rPr>
              <a:t>www.ozarktrail.com/events</a:t>
            </a:r>
            <a:r>
              <a:rPr lang="en-US" altLang="en-US" sz="2400" b="1">
                <a:latin typeface="Calibri" panose="020F0502020204030204" pitchFamily="34" charset="0"/>
              </a:rPr>
              <a:t>  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	to get current events 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EC695B09-9475-9184-38CD-E397BE4C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5595938" y="3532187"/>
            <a:ext cx="31242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702FADB-76CF-9FF2-935B-9BED733F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BD6EFED2-229D-30FD-A173-5A6BDB92F2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9763" y="193675"/>
            <a:ext cx="7675562" cy="1262063"/>
          </a:xfrm>
          <a:ln/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3600" b="1"/>
              <a:t>OTA </a:t>
            </a:r>
            <a:br>
              <a:rPr lang="en-US" altLang="en-US" sz="3600" b="1"/>
            </a:br>
            <a:r>
              <a:rPr lang="en-US" altLang="en-US" sz="3600" b="1"/>
              <a:t> 		Maintenance 2025 - Sawyers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BE758057-88DF-A99E-E2DC-517CB0CF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844675"/>
            <a:ext cx="4187825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- Sawyer events – 30 sawyers 	         certified in 2025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Event Support – 31 scheduled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- Individual outings..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Wappapello, Victory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Karkahgne, Blair Creek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 Current River, 11 Pt, BTR 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Courtois,  Trace Creek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Norfork, Taum Sauk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          Marble Creek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	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876A3AD-ECB7-1602-75F2-086F9178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093913"/>
            <a:ext cx="28670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347EA8B1-6F63-9203-DFC1-5031529A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AB85EA9A-F860-3C8E-892F-01619030D4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5188" y="301625"/>
            <a:ext cx="7450137" cy="1262063"/>
          </a:xfrm>
          <a:ln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en-US" sz="4000" b="1"/>
              <a:t>					OTA </a:t>
            </a:r>
            <a:br>
              <a:rPr lang="en-US" altLang="en-US" sz="4000" b="1"/>
            </a:br>
            <a:r>
              <a:rPr lang="en-US" altLang="en-US" sz="4000" b="1"/>
              <a:t> 		Maintenance - Training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2DF42388-5274-52CD-4674-1FE03BF1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1831975"/>
            <a:ext cx="5265737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098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-  2026 OTA USFS Chainsaw Cert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 2 days Being Scheduled for Late Spring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- 2026 OTA UTV/ATV Training – TBD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  1 Day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½ Day Classroom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½ Day Hands On Operation 	</a:t>
            </a:r>
          </a:p>
          <a:p>
            <a:pPr lvl="1" hangingPunct="1">
              <a:lnSpc>
                <a:spcPct val="102000"/>
              </a:lnSpc>
              <a:buClrTx/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DFD136E-83AC-BA56-E7DE-9FBF2967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68963" y="2016125"/>
            <a:ext cx="316230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E4751A3A-CE13-CBFD-E5D7-677ABE793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2420E1A9-62A0-986D-DE05-2C1E9E80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93675"/>
            <a:ext cx="7450137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					OTA </a:t>
            </a:r>
            <a:br>
              <a:rPr lang="en-US" altLang="en-US" sz="4000" b="1">
                <a:latin typeface="Calibri" panose="020F0502020204030204" pitchFamily="34" charset="0"/>
              </a:rPr>
            </a:br>
            <a:r>
              <a:rPr lang="en-US" altLang="en-US" sz="4000" b="1">
                <a:latin typeface="Calibri" panose="020F0502020204030204" pitchFamily="34" charset="0"/>
              </a:rPr>
              <a:t> 		</a:t>
            </a:r>
            <a:r>
              <a:rPr lang="en-US" altLang="en-US" sz="3800" b="1">
                <a:latin typeface="Calibri" panose="020F0502020204030204" pitchFamily="34" charset="0"/>
              </a:rPr>
              <a:t>Maintenance</a:t>
            </a:r>
            <a:r>
              <a:rPr lang="en-US" altLang="en-US" sz="4000" b="1">
                <a:latin typeface="Calibri" panose="020F0502020204030204" pitchFamily="34" charset="0"/>
              </a:rPr>
              <a:t> - Americorp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718BA7F3-DDD1-EAAD-685D-CE305F19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812925"/>
            <a:ext cx="2193925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C211C154-447A-6886-6606-1BD95157F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473200"/>
            <a:ext cx="5983288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indent="-2254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6 Crews in 2025  (2 in Potosi and 4 in Winona/Peck Ranch) 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GAOA Tread Repair 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- All 14 Sections have had Tread Rehabbed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              - 1000% ( 360 miles in MTNF has been assessed)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              - Approx 70 miles of tread rehabbed to date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Sawing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	- Courtois, Current River, BTR, 11PT, 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	-Upper Current River, Blair Creek 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	- Trace Creek, Victory, Marble Creek</a:t>
            </a:r>
          </a:p>
          <a:p>
            <a:pPr lvl="2"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                - Karkahgne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	General Maintenance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	Removing obstacles , lopping, leaf blowing</a:t>
            </a:r>
            <a:br>
              <a:rPr lang="en-US" altLang="en-US" b="1">
                <a:latin typeface="Calibri" panose="020F0502020204030204" pitchFamily="34" charset="0"/>
              </a:rPr>
            </a:br>
            <a:r>
              <a:rPr lang="en-US" altLang="en-US" b="1">
                <a:latin typeface="Calibri" panose="020F0502020204030204" pitchFamily="34" charset="0"/>
              </a:rPr>
              <a:t>		- All 14 sections</a:t>
            </a:r>
            <a:r>
              <a:rPr lang="en-US" altLang="en-US" sz="1600" b="1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5F3772F9-97D4-4E66-BF10-1E994B80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64AFF1AE-297F-14F3-7DE6-1C4AF916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57163"/>
            <a:ext cx="7450138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696913" algn="l"/>
                <a:tab pos="1420813" algn="l"/>
                <a:tab pos="2144713" algn="l"/>
                <a:tab pos="2868613" algn="l"/>
                <a:tab pos="3592513" algn="l"/>
                <a:tab pos="4343400" algn="l"/>
                <a:tab pos="5040313" algn="l"/>
                <a:tab pos="5764213" algn="l"/>
                <a:tab pos="6488113" algn="l"/>
                <a:tab pos="721836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</a:rPr>
              <a:t>			OTA – Event Support 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AC7331A5-98B2-A427-159F-C8FCABD42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1169988"/>
            <a:ext cx="50292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With every event there is allways a maintenance day or more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 3 Legged Monster Race  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 OT Challenge Hike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 OTA Spring Mega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 OTA Spring Whoopin It Up In Winona     OTA Fall Mega </a:t>
            </a:r>
          </a:p>
          <a:p>
            <a:pPr hangingPunct="1">
              <a:lnSpc>
                <a:spcPct val="102000"/>
              </a:lnSpc>
              <a:buClrTx/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  OTA Fall Whoopin It Up In Winona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 OT100 Endurance Run</a:t>
            </a:r>
            <a:br>
              <a:rPr lang="en-US" altLang="en-US" sz="2400" b="1">
                <a:latin typeface="Calibri" panose="020F0502020204030204" pitchFamily="34" charset="0"/>
              </a:rPr>
            </a:br>
            <a:r>
              <a:rPr lang="en-US" altLang="en-US" sz="2400" b="1">
                <a:latin typeface="Calibri" panose="020F0502020204030204" pitchFamily="34" charset="0"/>
              </a:rPr>
              <a:t>  BT Epic MTB Race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E7E09DC-A189-F171-C90B-A0E392E3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64275" y="1155700"/>
            <a:ext cx="2417763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22763D61-8467-6266-285C-0723A7EC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10213" y="2714625"/>
            <a:ext cx="25368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9BA9850-D59A-AD27-CEFE-718F1FFD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4332288"/>
            <a:ext cx="2835275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1008</Words>
  <Application>Microsoft Office PowerPoint</Application>
  <PresentationFormat>On-screen Show (4:3)</PresentationFormat>
  <Paragraphs>89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    OTA  Construction and Maintenance </vt:lpstr>
      <vt:lpstr>    OTA  Construction and Maintenance </vt:lpstr>
      <vt:lpstr>    OTA               Equipment &amp; Tools </vt:lpstr>
      <vt:lpstr>PowerPoint Presentation</vt:lpstr>
      <vt:lpstr> OTA  Construction and Maintenance </vt:lpstr>
      <vt:lpstr>OTA     Maintenance 2025 - Sawyers</vt:lpstr>
      <vt:lpstr>     OTA     Maintenance - Training</vt:lpstr>
      <vt:lpstr>PowerPoint Presentation</vt:lpstr>
      <vt:lpstr>PowerPoint Presentation</vt:lpstr>
      <vt:lpstr>    OTA               Trail Maintenance</vt:lpstr>
      <vt:lpstr>    OTA             C and M Special Projects </vt:lpstr>
      <vt:lpstr>PowerPoint Presentation</vt:lpstr>
      <vt:lpstr>    2026 C &amp; M Schedule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Garrett Doak</cp:lastModifiedBy>
  <cp:revision>53</cp:revision>
  <cp:lastPrinted>1601-01-01T00:00:00Z</cp:lastPrinted>
  <dcterms:created xsi:type="dcterms:W3CDTF">1601-01-01T00:00:00Z</dcterms:created>
  <dcterms:modified xsi:type="dcterms:W3CDTF">2026-02-23T01:04:33Z</dcterms:modified>
</cp:coreProperties>
</file>