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2" r:id="rId2"/>
    <p:sldId id="257" r:id="rId3"/>
    <p:sldId id="260" r:id="rId4"/>
    <p:sldId id="259" r:id="rId5"/>
    <p:sldId id="261" r:id="rId6"/>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0" autoAdjust="0"/>
  </p:normalViewPr>
  <p:slideViewPr>
    <p:cSldViewPr>
      <p:cViewPr varScale="1">
        <p:scale>
          <a:sx n="105" d="100"/>
          <a:sy n="105" d="100"/>
        </p:scale>
        <p:origin x="179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F5A2122E-081A-43E4-B50B-529B5F41205E}" type="datetimeFigureOut">
              <a:rPr lang="en-US" smtClean="0"/>
              <a:t>2/20/2026</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CBB5D635-D23E-4645-A128-C182899E6DAC}" type="slidenum">
              <a:rPr lang="en-US" smtClean="0"/>
              <a:t>‹#›</a:t>
            </a:fld>
            <a:endParaRPr lang="en-US"/>
          </a:p>
        </p:txBody>
      </p:sp>
    </p:spTree>
    <p:extLst>
      <p:ext uri="{BB962C8B-B14F-4D97-AF65-F5344CB8AC3E}">
        <p14:creationId xmlns:p14="http://schemas.microsoft.com/office/powerpoint/2010/main" val="1930249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B5D635-D23E-4645-A128-C182899E6DAC}" type="slidenum">
              <a:rPr lang="en-US" smtClean="0"/>
              <a:t>2</a:t>
            </a:fld>
            <a:endParaRPr lang="en-US"/>
          </a:p>
        </p:txBody>
      </p:sp>
    </p:spTree>
    <p:extLst>
      <p:ext uri="{BB962C8B-B14F-4D97-AF65-F5344CB8AC3E}">
        <p14:creationId xmlns:p14="http://schemas.microsoft.com/office/powerpoint/2010/main" val="2041691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D9B2BA2-AE9C-4EA2-8A9E-DC59F27061BC}"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127741028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9B2BA2-AE9C-4EA2-8A9E-DC59F27061BC}"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2781079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9B2BA2-AE9C-4EA2-8A9E-DC59F27061BC}"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3169561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9B2BA2-AE9C-4EA2-8A9E-DC59F27061BC}"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28374602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9B2BA2-AE9C-4EA2-8A9E-DC59F27061BC}"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1503274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D9B2BA2-AE9C-4EA2-8A9E-DC59F27061BC}"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192502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D9B2BA2-AE9C-4EA2-8A9E-DC59F27061BC}"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158668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D9B2BA2-AE9C-4EA2-8A9E-DC59F27061BC}"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2215648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9B2BA2-AE9C-4EA2-8A9E-DC59F27061BC}"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309186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9B2BA2-AE9C-4EA2-8A9E-DC59F27061BC}"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90302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9B2BA2-AE9C-4EA2-8A9E-DC59F27061BC}"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8B9476-A18E-4F5F-AB86-92EE790F87BD}" type="slidenum">
              <a:rPr lang="en-US" smtClean="0"/>
              <a:t>‹#›</a:t>
            </a:fld>
            <a:endParaRPr lang="en-US"/>
          </a:p>
        </p:txBody>
      </p:sp>
    </p:spTree>
    <p:extLst>
      <p:ext uri="{BB962C8B-B14F-4D97-AF65-F5344CB8AC3E}">
        <p14:creationId xmlns:p14="http://schemas.microsoft.com/office/powerpoint/2010/main" val="3683903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9B2BA2-AE9C-4EA2-8A9E-DC59F27061BC}" type="datetimeFigureOut">
              <a:rPr lang="en-US" smtClean="0"/>
              <a:t>2/20/2026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8B9476-A18E-4F5F-AB86-92EE790F87BD}" type="slidenum">
              <a:rPr lang="en-US" smtClean="0"/>
              <a:t>‹#›</a:t>
            </a:fld>
            <a:endParaRPr lang="en-US"/>
          </a:p>
        </p:txBody>
      </p:sp>
    </p:spTree>
    <p:extLst>
      <p:ext uri="{BB962C8B-B14F-4D97-AF65-F5344CB8AC3E}">
        <p14:creationId xmlns:p14="http://schemas.microsoft.com/office/powerpoint/2010/main" val="2507252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24CCE-F0DA-3F44-8EF2-C98E3E26F5B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727636D-A843-AF57-EA4A-D8C3C44876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48104"/>
          </a:xfrm>
          <a:prstGeom prst="rect">
            <a:avLst/>
          </a:prstGeom>
        </p:spPr>
      </p:pic>
      <p:sp>
        <p:nvSpPr>
          <p:cNvPr id="5" name="Title 4">
            <a:extLst>
              <a:ext uri="{FF2B5EF4-FFF2-40B4-BE49-F238E27FC236}">
                <a16:creationId xmlns:a16="http://schemas.microsoft.com/office/drawing/2014/main" id="{CFC9A819-C0CF-16FD-8235-4029887E4330}"/>
              </a:ext>
            </a:extLst>
          </p:cNvPr>
          <p:cNvSpPr>
            <a:spLocks noGrp="1"/>
          </p:cNvSpPr>
          <p:nvPr>
            <p:ph type="title"/>
          </p:nvPr>
        </p:nvSpPr>
        <p:spPr>
          <a:xfrm>
            <a:off x="762000" y="2971800"/>
            <a:ext cx="8229600" cy="603621"/>
          </a:xfrm>
        </p:spPr>
        <p:txBody>
          <a:bodyPr>
            <a:normAutofit fontScale="90000"/>
          </a:bodyPr>
          <a:lstStyle/>
          <a:p>
            <a:r>
              <a:rPr lang="en-US" dirty="0"/>
              <a:t>Trail </a:t>
            </a:r>
            <a:r>
              <a:rPr lang="en-US" sz="4000" dirty="0"/>
              <a:t>Planning</a:t>
            </a:r>
            <a:r>
              <a:rPr lang="en-US" dirty="0"/>
              <a:t> and Development</a:t>
            </a:r>
          </a:p>
        </p:txBody>
      </p:sp>
    </p:spTree>
    <p:extLst>
      <p:ext uri="{BB962C8B-B14F-4D97-AF65-F5344CB8AC3E}">
        <p14:creationId xmlns:p14="http://schemas.microsoft.com/office/powerpoint/2010/main" val="134032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48104"/>
          </a:xfrm>
          <a:prstGeom prst="rect">
            <a:avLst/>
          </a:prstGeom>
        </p:spPr>
      </p:pic>
      <p:sp>
        <p:nvSpPr>
          <p:cNvPr id="5" name="Title 4"/>
          <p:cNvSpPr>
            <a:spLocks noGrp="1"/>
          </p:cNvSpPr>
          <p:nvPr>
            <p:ph type="title"/>
          </p:nvPr>
        </p:nvSpPr>
        <p:spPr>
          <a:xfrm>
            <a:off x="381000" y="155389"/>
            <a:ext cx="8229600" cy="603621"/>
          </a:xfrm>
        </p:spPr>
        <p:txBody>
          <a:bodyPr>
            <a:noAutofit/>
          </a:bodyPr>
          <a:lstStyle/>
          <a:p>
            <a:r>
              <a:rPr lang="en-US" sz="3600" dirty="0"/>
              <a:t>Trail Planning and Development</a:t>
            </a:r>
          </a:p>
        </p:txBody>
      </p:sp>
      <p:sp>
        <p:nvSpPr>
          <p:cNvPr id="6" name="Content Placeholder 5"/>
          <p:cNvSpPr>
            <a:spLocks noGrp="1"/>
          </p:cNvSpPr>
          <p:nvPr>
            <p:ph idx="1"/>
          </p:nvPr>
        </p:nvSpPr>
        <p:spPr>
          <a:xfrm>
            <a:off x="457200" y="878260"/>
            <a:ext cx="8229600" cy="5522540"/>
          </a:xfrm>
        </p:spPr>
        <p:txBody>
          <a:bodyPr>
            <a:normAutofit/>
          </a:bodyPr>
          <a:lstStyle/>
          <a:p>
            <a:pPr marL="0" indent="0">
              <a:buNone/>
            </a:pPr>
            <a:r>
              <a:rPr lang="en-US" sz="1600" dirty="0"/>
              <a:t>The TP&amp;D Committee leads the OTA efforts to connect the gaps and complete the Ozark Trail.   We are:</a:t>
            </a:r>
          </a:p>
          <a:p>
            <a:r>
              <a:rPr lang="en-US" sz="1600" dirty="0"/>
              <a:t>Developing future trail routes and trail design with the vision of the trail extending from St Louis to the Arkansas border and connecting with the Ozark Highland Trail.</a:t>
            </a:r>
          </a:p>
          <a:p>
            <a:r>
              <a:rPr lang="en-US" sz="1600" dirty="0"/>
              <a:t>Leveraging geospatial technology to plan and design new trail corridors and track our planning and development efforts.</a:t>
            </a:r>
          </a:p>
          <a:p>
            <a:r>
              <a:rPr lang="en-US" sz="1600" dirty="0"/>
              <a:t>Engaging with local community and government leaders, landowners, and land managers to obtain the rights and permission to enable us to construct new trails. </a:t>
            </a:r>
          </a:p>
          <a:p>
            <a:r>
              <a:rPr lang="en-US" sz="1600" dirty="0"/>
              <a:t>Partnering with other OTA committees to obtain funding to secure these rights.</a:t>
            </a:r>
          </a:p>
          <a:p>
            <a:pPr marL="0" indent="0">
              <a:buNone/>
            </a:pPr>
            <a:endParaRPr lang="en-US" sz="1600" dirty="0"/>
          </a:p>
          <a:p>
            <a:pPr marL="0" indent="0">
              <a:buNone/>
            </a:pPr>
            <a:r>
              <a:rPr lang="en-US" sz="1600" dirty="0"/>
              <a:t>The OTA, Van Buren Trail Coalition, and the Poplar Bluff Trail Coalitional have been selected for the inaugural cohort of the </a:t>
            </a:r>
            <a:r>
              <a:rPr lang="en-US" sz="1600" dirty="0" err="1"/>
              <a:t>TrailNation</a:t>
            </a:r>
            <a:r>
              <a:rPr lang="en-US" sz="1600" dirty="0"/>
              <a:t> Accelerator, a national program led by Rails to Trails Conservancy supporting rural and small-town trail networks.  </a:t>
            </a:r>
          </a:p>
          <a:p>
            <a:pPr marL="0" indent="0">
              <a:buNone/>
            </a:pPr>
            <a:r>
              <a:rPr lang="en-US" sz="1600" dirty="0"/>
              <a:t>Over the course of the year-long program we’ll work with RTC and other cohort teams across the county to align vision, resources and collaboration strategies. We’re taking the next steps to advance trail connectivity in the region and create lasting benefits for residents and visitors.</a:t>
            </a:r>
          </a:p>
          <a:p>
            <a:endParaRPr lang="en-US" sz="1200" dirty="0"/>
          </a:p>
          <a:p>
            <a:endParaRPr lang="en-US" sz="2000" dirty="0"/>
          </a:p>
          <a:p>
            <a:pPr lvl="2"/>
            <a:endParaRPr lang="en-US" sz="1200" dirty="0"/>
          </a:p>
          <a:p>
            <a:pPr marL="400050" lvl="1" indent="0">
              <a:buNone/>
            </a:pPr>
            <a:endParaRPr lang="en-US" sz="1600" dirty="0"/>
          </a:p>
        </p:txBody>
      </p:sp>
    </p:spTree>
    <p:extLst>
      <p:ext uri="{BB962C8B-B14F-4D97-AF65-F5344CB8AC3E}">
        <p14:creationId xmlns:p14="http://schemas.microsoft.com/office/powerpoint/2010/main" val="2615170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A8CC6-614C-AFDC-5A76-FED55D6647F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A1456F0-EDB8-1E64-09EB-92AB8A49EE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48104"/>
          </a:xfrm>
          <a:prstGeom prst="rect">
            <a:avLst/>
          </a:prstGeom>
        </p:spPr>
      </p:pic>
      <p:sp>
        <p:nvSpPr>
          <p:cNvPr id="5" name="Title 4">
            <a:extLst>
              <a:ext uri="{FF2B5EF4-FFF2-40B4-BE49-F238E27FC236}">
                <a16:creationId xmlns:a16="http://schemas.microsoft.com/office/drawing/2014/main" id="{C820A338-E26E-11CC-C14A-8D5E07EC94F9}"/>
              </a:ext>
            </a:extLst>
          </p:cNvPr>
          <p:cNvSpPr>
            <a:spLocks noGrp="1"/>
          </p:cNvSpPr>
          <p:nvPr>
            <p:ph type="title"/>
          </p:nvPr>
        </p:nvSpPr>
        <p:spPr>
          <a:xfrm>
            <a:off x="381000" y="155389"/>
            <a:ext cx="8229600" cy="603621"/>
          </a:xfrm>
        </p:spPr>
        <p:txBody>
          <a:bodyPr>
            <a:normAutofit fontScale="90000"/>
          </a:bodyPr>
          <a:lstStyle/>
          <a:p>
            <a:r>
              <a:rPr lang="en-US" dirty="0"/>
              <a:t>Trail </a:t>
            </a:r>
            <a:r>
              <a:rPr lang="en-US" sz="4000" dirty="0"/>
              <a:t>Planning</a:t>
            </a:r>
            <a:r>
              <a:rPr lang="en-US" dirty="0"/>
              <a:t> and Development</a:t>
            </a:r>
          </a:p>
        </p:txBody>
      </p:sp>
      <p:sp>
        <p:nvSpPr>
          <p:cNvPr id="6" name="Content Placeholder 5">
            <a:extLst>
              <a:ext uri="{FF2B5EF4-FFF2-40B4-BE49-F238E27FC236}">
                <a16:creationId xmlns:a16="http://schemas.microsoft.com/office/drawing/2014/main" id="{8843A4D8-A928-72D0-6468-CEE9C7B23EE1}"/>
              </a:ext>
            </a:extLst>
          </p:cNvPr>
          <p:cNvSpPr>
            <a:spLocks noGrp="1"/>
          </p:cNvSpPr>
          <p:nvPr>
            <p:ph idx="1"/>
          </p:nvPr>
        </p:nvSpPr>
        <p:spPr>
          <a:xfrm>
            <a:off x="457200" y="878260"/>
            <a:ext cx="8229600" cy="5522540"/>
          </a:xfrm>
        </p:spPr>
        <p:txBody>
          <a:bodyPr>
            <a:normAutofit/>
          </a:bodyPr>
          <a:lstStyle/>
          <a:p>
            <a:pPr marL="0" indent="0" algn="ctr">
              <a:buNone/>
            </a:pPr>
            <a:r>
              <a:rPr lang="en-US" sz="2800" b="1" dirty="0"/>
              <a:t>Committee Members</a:t>
            </a:r>
          </a:p>
          <a:p>
            <a:pPr marL="0" indent="0" algn="ctr">
              <a:buNone/>
            </a:pPr>
            <a:r>
              <a:rPr lang="en-US" sz="2400" dirty="0"/>
              <a:t>Jim Schneider – Chair</a:t>
            </a:r>
          </a:p>
          <a:p>
            <a:pPr marL="0" indent="0" algn="ctr">
              <a:buNone/>
            </a:pPr>
            <a:r>
              <a:rPr lang="en-US" sz="2400" dirty="0"/>
              <a:t>Ashley Newson – NPS</a:t>
            </a:r>
          </a:p>
          <a:p>
            <a:pPr marL="0" indent="0" algn="ctr">
              <a:buNone/>
            </a:pPr>
            <a:r>
              <a:rPr lang="en-US" sz="2400" dirty="0"/>
              <a:t>Drake </a:t>
            </a:r>
            <a:r>
              <a:rPr lang="en-US" sz="2400" dirty="0" err="1"/>
              <a:t>Deasley</a:t>
            </a:r>
            <a:endParaRPr lang="en-US" sz="2400" dirty="0"/>
          </a:p>
          <a:p>
            <a:pPr marL="0" indent="0" algn="ctr">
              <a:buNone/>
            </a:pPr>
            <a:r>
              <a:rPr lang="en-US" sz="2400" dirty="0"/>
              <a:t>Matt Aholt</a:t>
            </a:r>
          </a:p>
          <a:p>
            <a:pPr marL="0" indent="0" algn="ctr">
              <a:buNone/>
            </a:pPr>
            <a:r>
              <a:rPr lang="en-US" sz="2400" dirty="0"/>
              <a:t>Jack Waterbury</a:t>
            </a:r>
          </a:p>
          <a:p>
            <a:pPr marL="0" indent="0" algn="ctr">
              <a:buNone/>
            </a:pPr>
            <a:r>
              <a:rPr lang="en-US" sz="2400" dirty="0"/>
              <a:t>Roger Allison - Treasurer</a:t>
            </a:r>
          </a:p>
          <a:p>
            <a:pPr marL="0" indent="0" algn="ctr">
              <a:buNone/>
            </a:pPr>
            <a:r>
              <a:rPr lang="en-US" sz="2400" dirty="0"/>
              <a:t>Mark Goforth - VP</a:t>
            </a:r>
          </a:p>
          <a:p>
            <a:pPr marL="0" indent="0">
              <a:buNone/>
            </a:pPr>
            <a:endParaRPr lang="en-US" sz="1600" dirty="0"/>
          </a:p>
          <a:p>
            <a:endParaRPr lang="en-US" sz="2000" dirty="0"/>
          </a:p>
          <a:p>
            <a:pPr lvl="2"/>
            <a:endParaRPr lang="en-US" sz="1200" dirty="0"/>
          </a:p>
          <a:p>
            <a:pPr marL="400050" lvl="1" indent="0">
              <a:buNone/>
            </a:pPr>
            <a:endParaRPr lang="en-US" sz="1600" dirty="0"/>
          </a:p>
        </p:txBody>
      </p:sp>
    </p:spTree>
    <p:extLst>
      <p:ext uri="{BB962C8B-B14F-4D97-AF65-F5344CB8AC3E}">
        <p14:creationId xmlns:p14="http://schemas.microsoft.com/office/powerpoint/2010/main" val="2949274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CA0585-EF2E-ED0E-DA98-DBF268107CF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A44AA309-7C81-D56B-C997-64BDC10E3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48104"/>
          </a:xfrm>
          <a:prstGeom prst="rect">
            <a:avLst/>
          </a:prstGeom>
        </p:spPr>
      </p:pic>
      <p:sp>
        <p:nvSpPr>
          <p:cNvPr id="5" name="Title 4">
            <a:extLst>
              <a:ext uri="{FF2B5EF4-FFF2-40B4-BE49-F238E27FC236}">
                <a16:creationId xmlns:a16="http://schemas.microsoft.com/office/drawing/2014/main" id="{DD9E73BD-8CAC-41B3-8B05-67BEF6BBD531}"/>
              </a:ext>
            </a:extLst>
          </p:cNvPr>
          <p:cNvSpPr>
            <a:spLocks noGrp="1"/>
          </p:cNvSpPr>
          <p:nvPr>
            <p:ph type="title"/>
          </p:nvPr>
        </p:nvSpPr>
        <p:spPr>
          <a:xfrm>
            <a:off x="381000" y="155389"/>
            <a:ext cx="8229600" cy="603621"/>
          </a:xfrm>
        </p:spPr>
        <p:txBody>
          <a:bodyPr>
            <a:normAutofit fontScale="90000"/>
          </a:bodyPr>
          <a:lstStyle/>
          <a:p>
            <a:r>
              <a:rPr lang="en-US" sz="4000" dirty="0"/>
              <a:t>Trail</a:t>
            </a:r>
            <a:r>
              <a:rPr lang="en-US" dirty="0"/>
              <a:t> Planning and Development</a:t>
            </a:r>
          </a:p>
        </p:txBody>
      </p:sp>
      <p:sp>
        <p:nvSpPr>
          <p:cNvPr id="6" name="Content Placeholder 5">
            <a:extLst>
              <a:ext uri="{FF2B5EF4-FFF2-40B4-BE49-F238E27FC236}">
                <a16:creationId xmlns:a16="http://schemas.microsoft.com/office/drawing/2014/main" id="{DB819C52-B33C-EC95-52FD-C490545E1618}"/>
              </a:ext>
            </a:extLst>
          </p:cNvPr>
          <p:cNvSpPr>
            <a:spLocks noGrp="1"/>
          </p:cNvSpPr>
          <p:nvPr>
            <p:ph idx="1"/>
          </p:nvPr>
        </p:nvSpPr>
        <p:spPr>
          <a:xfrm>
            <a:off x="457200" y="878260"/>
            <a:ext cx="8229600" cy="5522540"/>
          </a:xfrm>
        </p:spPr>
        <p:txBody>
          <a:bodyPr>
            <a:normAutofit/>
          </a:bodyPr>
          <a:lstStyle/>
          <a:p>
            <a:r>
              <a:rPr lang="en-US" sz="1600" b="1" dirty="0"/>
              <a:t>Gaps on the Backbone include:</a:t>
            </a:r>
          </a:p>
          <a:p>
            <a:pPr lvl="1"/>
            <a:r>
              <a:rPr lang="en-US" sz="1600" b="1" dirty="0"/>
              <a:t>Meramec River Greenway to Courtois Section TH at Onondaga State Park - 50+ miles</a:t>
            </a:r>
          </a:p>
          <a:p>
            <a:pPr lvl="1"/>
            <a:r>
              <a:rPr lang="en-US" sz="1600" b="1" dirty="0"/>
              <a:t>Eleven Point to North Fork – 37+ miles</a:t>
            </a:r>
          </a:p>
          <a:p>
            <a:pPr lvl="1"/>
            <a:r>
              <a:rPr lang="en-US" sz="1600" b="1" dirty="0"/>
              <a:t>North Fork to Dawt Mill – 16+ miles</a:t>
            </a:r>
          </a:p>
          <a:p>
            <a:pPr lvl="1"/>
            <a:r>
              <a:rPr lang="en-US" sz="1600" b="1" dirty="0"/>
              <a:t>MO / ARK Border to Dawt Mill – Corp of Engineer Land  - 15 miles</a:t>
            </a:r>
          </a:p>
          <a:p>
            <a:pPr lvl="2"/>
            <a:endParaRPr lang="en-US" sz="1600" b="1" dirty="0"/>
          </a:p>
          <a:p>
            <a:r>
              <a:rPr lang="en-US" sz="1600" b="1" dirty="0"/>
              <a:t>Other Gaps:</a:t>
            </a:r>
          </a:p>
          <a:p>
            <a:pPr lvl="2"/>
            <a:r>
              <a:rPr lang="en-US" sz="1600" b="1" dirty="0"/>
              <a:t>Ketcherside Mt to Marble Creek – 10+ miles</a:t>
            </a:r>
          </a:p>
          <a:p>
            <a:pPr lvl="2"/>
            <a:r>
              <a:rPr lang="en-US" sz="1600" b="1" dirty="0"/>
              <a:t>Marble Creek to Sam A Baker – 15+ miles</a:t>
            </a:r>
          </a:p>
          <a:p>
            <a:pPr lvl="2"/>
            <a:r>
              <a:rPr lang="en-US" sz="1600" b="1" dirty="0"/>
              <a:t>Victory to </a:t>
            </a:r>
            <a:r>
              <a:rPr lang="en-US" sz="1600" b="1" dirty="0" err="1"/>
              <a:t>Wappapello</a:t>
            </a:r>
            <a:r>
              <a:rPr lang="en-US" sz="1600" b="1" dirty="0"/>
              <a:t> – 4+ miles</a:t>
            </a:r>
          </a:p>
          <a:p>
            <a:pPr lvl="2"/>
            <a:r>
              <a:rPr lang="en-US" sz="1600" b="1" dirty="0"/>
              <a:t>Between the Rivers and Victory – 30+ miles</a:t>
            </a:r>
          </a:p>
          <a:p>
            <a:endParaRPr lang="en-US" sz="2000" dirty="0"/>
          </a:p>
          <a:p>
            <a:pPr lvl="2"/>
            <a:endParaRPr lang="en-US" sz="1200" dirty="0"/>
          </a:p>
          <a:p>
            <a:pPr marL="400050" lvl="1" indent="0">
              <a:buNone/>
            </a:pPr>
            <a:endParaRPr lang="en-US" sz="1600" dirty="0"/>
          </a:p>
        </p:txBody>
      </p:sp>
    </p:spTree>
    <p:extLst>
      <p:ext uri="{BB962C8B-B14F-4D97-AF65-F5344CB8AC3E}">
        <p14:creationId xmlns:p14="http://schemas.microsoft.com/office/powerpoint/2010/main" val="149665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1A488-C034-4E98-E75F-2204EFE1370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92FE766-103E-2B60-F3AA-65EA245DD0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22123"/>
            <a:ext cx="9144000" cy="6848104"/>
          </a:xfrm>
          <a:prstGeom prst="rect">
            <a:avLst/>
          </a:prstGeom>
        </p:spPr>
      </p:pic>
      <p:sp>
        <p:nvSpPr>
          <p:cNvPr id="5" name="Title 4">
            <a:extLst>
              <a:ext uri="{FF2B5EF4-FFF2-40B4-BE49-F238E27FC236}">
                <a16:creationId xmlns:a16="http://schemas.microsoft.com/office/drawing/2014/main" id="{AAADA519-14CF-D780-00A4-FC57FBFCAAED}"/>
              </a:ext>
            </a:extLst>
          </p:cNvPr>
          <p:cNvSpPr>
            <a:spLocks noGrp="1"/>
          </p:cNvSpPr>
          <p:nvPr>
            <p:ph type="title"/>
          </p:nvPr>
        </p:nvSpPr>
        <p:spPr>
          <a:xfrm>
            <a:off x="381000" y="155389"/>
            <a:ext cx="8229600" cy="603621"/>
          </a:xfrm>
        </p:spPr>
        <p:txBody>
          <a:bodyPr>
            <a:normAutofit fontScale="90000"/>
          </a:bodyPr>
          <a:lstStyle/>
          <a:p>
            <a:r>
              <a:rPr lang="en-US" sz="4000" dirty="0"/>
              <a:t>The</a:t>
            </a:r>
            <a:r>
              <a:rPr lang="en-US" dirty="0"/>
              <a:t> Ozark Trail</a:t>
            </a:r>
          </a:p>
        </p:txBody>
      </p:sp>
      <p:pic>
        <p:nvPicPr>
          <p:cNvPr id="7" name="Picture 6">
            <a:extLst>
              <a:ext uri="{FF2B5EF4-FFF2-40B4-BE49-F238E27FC236}">
                <a16:creationId xmlns:a16="http://schemas.microsoft.com/office/drawing/2014/main" id="{8FFE599A-63B8-A722-3DB8-633A0D5A2326}"/>
              </a:ext>
            </a:extLst>
          </p:cNvPr>
          <p:cNvPicPr>
            <a:picLocks noChangeAspect="1"/>
          </p:cNvPicPr>
          <p:nvPr/>
        </p:nvPicPr>
        <p:blipFill>
          <a:blip r:embed="rId3"/>
          <a:stretch>
            <a:fillRect/>
          </a:stretch>
        </p:blipFill>
        <p:spPr>
          <a:xfrm>
            <a:off x="1219200" y="936522"/>
            <a:ext cx="7010400" cy="5235678"/>
          </a:xfrm>
          <a:prstGeom prst="rect">
            <a:avLst/>
          </a:prstGeom>
        </p:spPr>
      </p:pic>
      <p:sp>
        <p:nvSpPr>
          <p:cNvPr id="8" name="Oval 7">
            <a:extLst>
              <a:ext uri="{FF2B5EF4-FFF2-40B4-BE49-F238E27FC236}">
                <a16:creationId xmlns:a16="http://schemas.microsoft.com/office/drawing/2014/main" id="{EA15FD60-658B-4B4D-F641-CE700B2A2D4E}"/>
              </a:ext>
            </a:extLst>
          </p:cNvPr>
          <p:cNvSpPr/>
          <p:nvPr/>
        </p:nvSpPr>
        <p:spPr>
          <a:xfrm>
            <a:off x="3886200" y="4572000"/>
            <a:ext cx="1143000" cy="6096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310698C-C96E-A8F8-7CB7-8297A34BE86D}"/>
              </a:ext>
            </a:extLst>
          </p:cNvPr>
          <p:cNvSpPr/>
          <p:nvPr/>
        </p:nvSpPr>
        <p:spPr>
          <a:xfrm>
            <a:off x="5410200" y="4864510"/>
            <a:ext cx="381000" cy="3048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E75AA31E-D334-9231-B64A-4F325F024D36}"/>
              </a:ext>
            </a:extLst>
          </p:cNvPr>
          <p:cNvSpPr/>
          <p:nvPr/>
        </p:nvSpPr>
        <p:spPr>
          <a:xfrm>
            <a:off x="1143000" y="5638800"/>
            <a:ext cx="381000" cy="30480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287EB04-C350-9A15-B464-93059FE981C0}"/>
              </a:ext>
            </a:extLst>
          </p:cNvPr>
          <p:cNvSpPr txBox="1"/>
          <p:nvPr/>
        </p:nvSpPr>
        <p:spPr>
          <a:xfrm>
            <a:off x="1447800" y="3886200"/>
            <a:ext cx="1752600" cy="369332"/>
          </a:xfrm>
          <a:prstGeom prst="rect">
            <a:avLst/>
          </a:prstGeom>
          <a:noFill/>
        </p:spPr>
        <p:txBody>
          <a:bodyPr wrap="square" rtlCol="0">
            <a:spAutoFit/>
          </a:bodyPr>
          <a:lstStyle/>
          <a:p>
            <a:r>
              <a:rPr lang="en-US" dirty="0">
                <a:solidFill>
                  <a:srgbClr val="FF0000"/>
                </a:solidFill>
                <a:highlight>
                  <a:srgbClr val="00FF00"/>
                </a:highlight>
              </a:rPr>
              <a:t>Areas of Focus</a:t>
            </a:r>
          </a:p>
        </p:txBody>
      </p:sp>
      <p:cxnSp>
        <p:nvCxnSpPr>
          <p:cNvPr id="14" name="Straight Arrow Connector 13">
            <a:extLst>
              <a:ext uri="{FF2B5EF4-FFF2-40B4-BE49-F238E27FC236}">
                <a16:creationId xmlns:a16="http://schemas.microsoft.com/office/drawing/2014/main" id="{1CEF285D-C433-512C-A75C-4A028F0753B1}"/>
              </a:ext>
            </a:extLst>
          </p:cNvPr>
          <p:cNvCxnSpPr>
            <a:cxnSpLocks/>
          </p:cNvCxnSpPr>
          <p:nvPr/>
        </p:nvCxnSpPr>
        <p:spPr>
          <a:xfrm flipH="1">
            <a:off x="1374672" y="4235900"/>
            <a:ext cx="943284" cy="140290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5" name="Straight Arrow Connector 14">
            <a:extLst>
              <a:ext uri="{FF2B5EF4-FFF2-40B4-BE49-F238E27FC236}">
                <a16:creationId xmlns:a16="http://schemas.microsoft.com/office/drawing/2014/main" id="{1A1119C0-B996-2925-CBE7-8AE43963D5E8}"/>
              </a:ext>
            </a:extLst>
          </p:cNvPr>
          <p:cNvCxnSpPr>
            <a:cxnSpLocks/>
            <a:stCxn id="12" idx="2"/>
            <a:endCxn id="8" idx="2"/>
          </p:cNvCxnSpPr>
          <p:nvPr/>
        </p:nvCxnSpPr>
        <p:spPr>
          <a:xfrm>
            <a:off x="2324100" y="4255532"/>
            <a:ext cx="1562100" cy="62126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6" name="Straight Arrow Connector 15">
            <a:extLst>
              <a:ext uri="{FF2B5EF4-FFF2-40B4-BE49-F238E27FC236}">
                <a16:creationId xmlns:a16="http://schemas.microsoft.com/office/drawing/2014/main" id="{F2E6D876-DBD5-0D6D-5B74-2F0E054E5552}"/>
              </a:ext>
            </a:extLst>
          </p:cNvPr>
          <p:cNvCxnSpPr>
            <a:cxnSpLocks/>
          </p:cNvCxnSpPr>
          <p:nvPr/>
        </p:nvCxnSpPr>
        <p:spPr>
          <a:xfrm>
            <a:off x="2324100" y="4253696"/>
            <a:ext cx="3276600" cy="62310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45206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Clarity</Template>
  <TotalTime>3256</TotalTime>
  <Words>338</Words>
  <Application>Microsoft Office PowerPoint</Application>
  <PresentationFormat>On-screen Show (4:3)</PresentationFormat>
  <Paragraphs>39</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Arial</vt:lpstr>
      <vt:lpstr>Calibri</vt:lpstr>
      <vt:lpstr>Office Theme</vt:lpstr>
      <vt:lpstr>Trail Planning and Development</vt:lpstr>
      <vt:lpstr>Trail Planning and Development</vt:lpstr>
      <vt:lpstr>Trail Planning and Development</vt:lpstr>
      <vt:lpstr>Trail Planning and Development</vt:lpstr>
      <vt:lpstr>The Ozark Trail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 Jackson</dc:creator>
  <cp:lastModifiedBy>James Schneider</cp:lastModifiedBy>
  <cp:revision>22</cp:revision>
  <cp:lastPrinted>2022-03-13T15:56:58Z</cp:lastPrinted>
  <dcterms:created xsi:type="dcterms:W3CDTF">2021-03-03T16:28:12Z</dcterms:created>
  <dcterms:modified xsi:type="dcterms:W3CDTF">2026-02-20T19:01:30Z</dcterms:modified>
</cp:coreProperties>
</file>