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0" r:id="rId2"/>
    <p:sldId id="256" r:id="rId3"/>
    <p:sldId id="257" r:id="rId4"/>
    <p:sldId id="258" r:id="rId5"/>
    <p:sldId id="259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8ACD16-8966-44C2-99F9-4CFECBEB9C03}" v="104" dt="2026-02-20T01:07:05.1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0" autoAdjust="0"/>
  </p:normalViewPr>
  <p:slideViewPr>
    <p:cSldViewPr>
      <p:cViewPr varScale="1">
        <p:scale>
          <a:sx n="97" d="100"/>
          <a:sy n="97" d="100"/>
        </p:scale>
        <p:origin x="1284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er Allison" userId="7ea0c1b56aa7a06e" providerId="LiveId" clId="{215D2B4C-5C23-43D7-8648-43803722DC64}"/>
    <pc:docChg chg="undo custSel addSld delSld modSld sldOrd">
      <pc:chgData name="Roger Allison" userId="7ea0c1b56aa7a06e" providerId="LiveId" clId="{215D2B4C-5C23-43D7-8648-43803722DC64}" dt="2026-02-20T01:07:22.022" v="1174" actId="1076"/>
      <pc:docMkLst>
        <pc:docMk/>
      </pc:docMkLst>
      <pc:sldChg chg="addSp modSp mod">
        <pc:chgData name="Roger Allison" userId="7ea0c1b56aa7a06e" providerId="LiveId" clId="{215D2B4C-5C23-43D7-8648-43803722DC64}" dt="2026-02-20T00:53:18.981" v="1156" actId="27918"/>
        <pc:sldMkLst>
          <pc:docMk/>
          <pc:sldMk cId="204245339" sldId="256"/>
        </pc:sldMkLst>
        <pc:spChg chg="add mod">
          <ac:chgData name="Roger Allison" userId="7ea0c1b56aa7a06e" providerId="LiveId" clId="{215D2B4C-5C23-43D7-8648-43803722DC64}" dt="2026-02-14T21:56:38.576" v="30" actId="1076"/>
          <ac:spMkLst>
            <pc:docMk/>
            <pc:sldMk cId="204245339" sldId="256"/>
            <ac:spMk id="9" creationId="{1FC03261-DDA3-AE7F-3F3B-B904CF22F351}"/>
          </ac:spMkLst>
        </pc:spChg>
        <pc:graphicFrameChg chg="mod">
          <ac:chgData name="Roger Allison" userId="7ea0c1b56aa7a06e" providerId="LiveId" clId="{215D2B4C-5C23-43D7-8648-43803722DC64}" dt="2026-02-14T21:56:28.726" v="29" actId="1076"/>
          <ac:graphicFrameMkLst>
            <pc:docMk/>
            <pc:sldMk cId="204245339" sldId="256"/>
            <ac:graphicFrameMk id="7" creationId="{F8E281D4-F62D-54EF-1CAC-2D8CA59455CC}"/>
          </ac:graphicFrameMkLst>
        </pc:graphicFrameChg>
      </pc:sldChg>
      <pc:sldChg chg="addSp delSp modSp mod">
        <pc:chgData name="Roger Allison" userId="7ea0c1b56aa7a06e" providerId="LiveId" clId="{215D2B4C-5C23-43D7-8648-43803722DC64}" dt="2026-02-20T01:07:22.022" v="1174" actId="1076"/>
        <pc:sldMkLst>
          <pc:docMk/>
          <pc:sldMk cId="2615170295" sldId="257"/>
        </pc:sldMkLst>
        <pc:spChg chg="mod">
          <ac:chgData name="Roger Allison" userId="7ea0c1b56aa7a06e" providerId="LiveId" clId="{215D2B4C-5C23-43D7-8648-43803722DC64}" dt="2026-02-15T01:10:32.133" v="58" actId="20577"/>
          <ac:spMkLst>
            <pc:docMk/>
            <pc:sldMk cId="2615170295" sldId="257"/>
            <ac:spMk id="5" creationId="{00000000-0000-0000-0000-000000000000}"/>
          </ac:spMkLst>
        </pc:spChg>
        <pc:graphicFrameChg chg="add mod">
          <ac:chgData name="Roger Allison" userId="7ea0c1b56aa7a06e" providerId="LiveId" clId="{215D2B4C-5C23-43D7-8648-43803722DC64}" dt="2026-02-20T01:07:22.022" v="1174" actId="1076"/>
          <ac:graphicFrameMkLst>
            <pc:docMk/>
            <pc:sldMk cId="2615170295" sldId="257"/>
            <ac:graphicFrameMk id="7" creationId="{8461F0E1-1B39-C37E-B92C-5D1E862B586E}"/>
          </ac:graphicFrameMkLst>
        </pc:graphicFrameChg>
      </pc:sldChg>
      <pc:sldChg chg="addSp delSp modSp mod">
        <pc:chgData name="Roger Allison" userId="7ea0c1b56aa7a06e" providerId="LiveId" clId="{215D2B4C-5C23-43D7-8648-43803722DC64}" dt="2026-02-20T01:03:03.479" v="1172" actId="1076"/>
        <pc:sldMkLst>
          <pc:docMk/>
          <pc:sldMk cId="3099975708" sldId="258"/>
        </pc:sldMkLst>
        <pc:spChg chg="mod">
          <ac:chgData name="Roger Allison" userId="7ea0c1b56aa7a06e" providerId="LiveId" clId="{215D2B4C-5C23-43D7-8648-43803722DC64}" dt="2026-02-15T13:41:30.518" v="177" actId="20577"/>
          <ac:spMkLst>
            <pc:docMk/>
            <pc:sldMk cId="3099975708" sldId="258"/>
            <ac:spMk id="2" creationId="{00000000-0000-0000-0000-000000000000}"/>
          </ac:spMkLst>
        </pc:spChg>
        <pc:graphicFrameChg chg="add mod">
          <ac:chgData name="Roger Allison" userId="7ea0c1b56aa7a06e" providerId="LiveId" clId="{215D2B4C-5C23-43D7-8648-43803722DC64}" dt="2026-02-15T13:43:35.213" v="187"/>
          <ac:graphicFrameMkLst>
            <pc:docMk/>
            <pc:sldMk cId="3099975708" sldId="258"/>
            <ac:graphicFrameMk id="8" creationId="{74C35743-4540-B3AF-2768-996DE1238148}"/>
          </ac:graphicFrameMkLst>
        </pc:graphicFrameChg>
        <pc:graphicFrameChg chg="add mod">
          <ac:chgData name="Roger Allison" userId="7ea0c1b56aa7a06e" providerId="LiveId" clId="{215D2B4C-5C23-43D7-8648-43803722DC64}" dt="2026-02-20T00:54:59.752" v="1161"/>
          <ac:graphicFrameMkLst>
            <pc:docMk/>
            <pc:sldMk cId="3099975708" sldId="258"/>
            <ac:graphicFrameMk id="11" creationId="{D5B17330-C26E-A090-D7DA-92B148A9D2F3}"/>
          </ac:graphicFrameMkLst>
        </pc:graphicFrameChg>
        <pc:picChg chg="mod">
          <ac:chgData name="Roger Allison" userId="7ea0c1b56aa7a06e" providerId="LiveId" clId="{215D2B4C-5C23-43D7-8648-43803722DC64}" dt="2026-02-20T01:03:03.479" v="1172" actId="1076"/>
          <ac:picMkLst>
            <pc:docMk/>
            <pc:sldMk cId="3099975708" sldId="258"/>
            <ac:picMk id="4" creationId="{00000000-0000-0000-0000-000000000000}"/>
          </ac:picMkLst>
        </pc:picChg>
      </pc:sldChg>
      <pc:sldChg chg="addSp delSp modSp mod">
        <pc:chgData name="Roger Allison" userId="7ea0c1b56aa7a06e" providerId="LiveId" clId="{215D2B4C-5C23-43D7-8648-43803722DC64}" dt="2026-02-16T16:34:50.813" v="1150" actId="20577"/>
        <pc:sldMkLst>
          <pc:docMk/>
          <pc:sldMk cId="534619343" sldId="259"/>
        </pc:sldMkLst>
        <pc:spChg chg="mod">
          <ac:chgData name="Roger Allison" userId="7ea0c1b56aa7a06e" providerId="LiveId" clId="{215D2B4C-5C23-43D7-8648-43803722DC64}" dt="2026-02-15T17:24:53.928" v="731" actId="20577"/>
          <ac:spMkLst>
            <pc:docMk/>
            <pc:sldMk cId="534619343" sldId="259"/>
            <ac:spMk id="5" creationId="{00000000-0000-0000-0000-000000000000}"/>
          </ac:spMkLst>
        </pc:spChg>
        <pc:spChg chg="mod">
          <ac:chgData name="Roger Allison" userId="7ea0c1b56aa7a06e" providerId="LiveId" clId="{215D2B4C-5C23-43D7-8648-43803722DC64}" dt="2026-02-15T17:28:19.025" v="811" actId="122"/>
          <ac:spMkLst>
            <pc:docMk/>
            <pc:sldMk cId="534619343" sldId="259"/>
            <ac:spMk id="6" creationId="{00000000-0000-0000-0000-000000000000}"/>
          </ac:spMkLst>
        </pc:spChg>
        <pc:spChg chg="mod">
          <ac:chgData name="Roger Allison" userId="7ea0c1b56aa7a06e" providerId="LiveId" clId="{215D2B4C-5C23-43D7-8648-43803722DC64}" dt="2026-02-16T15:23:21.137" v="896" actId="20577"/>
          <ac:spMkLst>
            <pc:docMk/>
            <pc:sldMk cId="534619343" sldId="259"/>
            <ac:spMk id="9" creationId="{00000000-0000-0000-0000-000000000000}"/>
          </ac:spMkLst>
        </pc:spChg>
        <pc:spChg chg="mod">
          <ac:chgData name="Roger Allison" userId="7ea0c1b56aa7a06e" providerId="LiveId" clId="{215D2B4C-5C23-43D7-8648-43803722DC64}" dt="2026-02-16T16:34:50.813" v="1150" actId="20577"/>
          <ac:spMkLst>
            <pc:docMk/>
            <pc:sldMk cId="534619343" sldId="259"/>
            <ac:spMk id="10" creationId="{00000000-0000-0000-0000-000000000000}"/>
          </ac:spMkLst>
        </pc:spChg>
        <pc:graphicFrameChg chg="add mod ord modGraphic">
          <ac:chgData name="Roger Allison" userId="7ea0c1b56aa7a06e" providerId="LiveId" clId="{215D2B4C-5C23-43D7-8648-43803722DC64}" dt="2026-02-16T00:38:09.945" v="890" actId="20577"/>
          <ac:graphicFrameMkLst>
            <pc:docMk/>
            <pc:sldMk cId="534619343" sldId="259"/>
            <ac:graphicFrameMk id="3" creationId="{91F19A68-9398-019F-4BEF-D9EA96AE8D9C}"/>
          </ac:graphicFrameMkLst>
        </pc:graphicFrameChg>
      </pc:sldChg>
      <pc:sldChg chg="addSp delSp modSp mod ord">
        <pc:chgData name="Roger Allison" userId="7ea0c1b56aa7a06e" providerId="LiveId" clId="{215D2B4C-5C23-43D7-8648-43803722DC64}" dt="2026-02-15T16:59:51.982" v="685" actId="20577"/>
        <pc:sldMkLst>
          <pc:docMk/>
          <pc:sldMk cId="1869795565" sldId="260"/>
        </pc:sldMkLst>
        <pc:spChg chg="mod">
          <ac:chgData name="Roger Allison" userId="7ea0c1b56aa7a06e" providerId="LiveId" clId="{215D2B4C-5C23-43D7-8648-43803722DC64}" dt="2026-02-15T16:38:32.916" v="211" actId="20577"/>
          <ac:spMkLst>
            <pc:docMk/>
            <pc:sldMk cId="1869795565" sldId="260"/>
            <ac:spMk id="2" creationId="{00000000-0000-0000-0000-000000000000}"/>
          </ac:spMkLst>
        </pc:spChg>
        <pc:spChg chg="add mod">
          <ac:chgData name="Roger Allison" userId="7ea0c1b56aa7a06e" providerId="LiveId" clId="{215D2B4C-5C23-43D7-8648-43803722DC64}" dt="2026-02-15T16:59:51.982" v="685" actId="20577"/>
          <ac:spMkLst>
            <pc:docMk/>
            <pc:sldMk cId="1869795565" sldId="260"/>
            <ac:spMk id="5" creationId="{3DE736BB-690F-4579-CF25-629A08E3BF85}"/>
          </ac:spMkLst>
        </pc:spChg>
        <pc:picChg chg="mod">
          <ac:chgData name="Roger Allison" userId="7ea0c1b56aa7a06e" providerId="LiveId" clId="{215D2B4C-5C23-43D7-8648-43803722DC64}" dt="2026-02-15T16:45:08.035" v="283" actId="1076"/>
          <ac:picMkLst>
            <pc:docMk/>
            <pc:sldMk cId="1869795565" sldId="260"/>
            <ac:picMk id="4" creationId="{00000000-0000-0000-0000-000000000000}"/>
          </ac:picMkLst>
        </pc:picChg>
      </pc:sldChg>
      <pc:sldChg chg="addSp delSp modSp mod">
        <pc:chgData name="Roger Allison" userId="7ea0c1b56aa7a06e" providerId="LiveId" clId="{215D2B4C-5C23-43D7-8648-43803722DC64}" dt="2026-02-16T16:33:21.142" v="1149" actId="1076"/>
        <pc:sldMkLst>
          <pc:docMk/>
          <pc:sldMk cId="1832367830" sldId="262"/>
        </pc:sldMkLst>
        <pc:spChg chg="mod">
          <ac:chgData name="Roger Allison" userId="7ea0c1b56aa7a06e" providerId="LiveId" clId="{215D2B4C-5C23-43D7-8648-43803722DC64}" dt="2026-02-16T16:18:58.632" v="1090" actId="255"/>
          <ac:spMkLst>
            <pc:docMk/>
            <pc:sldMk cId="1832367830" sldId="262"/>
            <ac:spMk id="2" creationId="{00000000-0000-0000-0000-000000000000}"/>
          </ac:spMkLst>
        </pc:spChg>
        <pc:spChg chg="mod">
          <ac:chgData name="Roger Allison" userId="7ea0c1b56aa7a06e" providerId="LiveId" clId="{215D2B4C-5C23-43D7-8648-43803722DC64}" dt="2026-02-16T16:28:39.742" v="1144" actId="20577"/>
          <ac:spMkLst>
            <pc:docMk/>
            <pc:sldMk cId="1832367830" sldId="262"/>
            <ac:spMk id="8" creationId="{00000000-0000-0000-0000-000000000000}"/>
          </ac:spMkLst>
        </pc:spChg>
        <pc:picChg chg="mod">
          <ac:chgData name="Roger Allison" userId="7ea0c1b56aa7a06e" providerId="LiveId" clId="{215D2B4C-5C23-43D7-8648-43803722DC64}" dt="2026-02-16T16:28:04.737" v="1099" actId="1076"/>
          <ac:picMkLst>
            <pc:docMk/>
            <pc:sldMk cId="1832367830" sldId="262"/>
            <ac:picMk id="4" creationId="{00000000-0000-0000-0000-000000000000}"/>
          </ac:picMkLst>
        </pc:picChg>
        <pc:picChg chg="add mod">
          <ac:chgData name="Roger Allison" userId="7ea0c1b56aa7a06e" providerId="LiveId" clId="{215D2B4C-5C23-43D7-8648-43803722DC64}" dt="2026-02-16T16:33:21.142" v="1149" actId="1076"/>
          <ac:picMkLst>
            <pc:docMk/>
            <pc:sldMk cId="1832367830" sldId="262"/>
            <ac:picMk id="5" creationId="{2C55CCF3-A5A5-50C8-7A27-A3C975275937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OTA Revenue 2024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015-4CC3-A2BE-4D7C411008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015-4CC3-A2BE-4D7C411008C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015-4CC3-A2BE-4D7C411008C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015-4CC3-A2BE-4D7C411008C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015-4CC3-A2BE-4D7C411008C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015-4CC3-A2BE-4D7C411008C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015-4CC3-A2BE-4D7C411008C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Membership Dues</c:v>
                </c:pt>
                <c:pt idx="1">
                  <c:v>Donations</c:v>
                </c:pt>
                <c:pt idx="2">
                  <c:v>Fundraisiing Events</c:v>
                </c:pt>
                <c:pt idx="3">
                  <c:v>Merchandise Sales</c:v>
                </c:pt>
                <c:pt idx="4">
                  <c:v>Program Revenue</c:v>
                </c:pt>
                <c:pt idx="5">
                  <c:v>Investment Income</c:v>
                </c:pt>
                <c:pt idx="6">
                  <c:v>Misc. Revenue</c:v>
                </c:pt>
              </c:strCache>
            </c:strRef>
          </c:cat>
          <c:val>
            <c:numRef>
              <c:f>Sheet1!$B$2:$B$8</c:f>
              <c:numCache>
                <c:formatCode>"$"#,##0</c:formatCode>
                <c:ptCount val="7"/>
                <c:pt idx="0">
                  <c:v>22608</c:v>
                </c:pt>
                <c:pt idx="1">
                  <c:v>37019</c:v>
                </c:pt>
                <c:pt idx="2">
                  <c:v>25547</c:v>
                </c:pt>
                <c:pt idx="3">
                  <c:v>9942</c:v>
                </c:pt>
                <c:pt idx="4">
                  <c:v>140109</c:v>
                </c:pt>
                <c:pt idx="5">
                  <c:v>5883</c:v>
                </c:pt>
                <c:pt idx="6">
                  <c:v>487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09-4B88-BEAB-6A39CB71192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Expenses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61F-4E27-85DD-C9253819538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61F-4E27-85DD-C9253819538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61F-4E27-85DD-C9253819538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61F-4E27-85DD-C9253819538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61F-4E27-85DD-C9253819538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61F-4E27-85DD-C9253819538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61F-4E27-85DD-C9253819538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61F-4E27-85DD-C9253819538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D61F-4E27-85DD-C9253819538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D61F-4E27-85DD-C9253819538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Sheet1!$A$2:$A$11</c:f>
              <c:strCache>
                <c:ptCount val="10"/>
                <c:pt idx="0">
                  <c:v>Personnel</c:v>
                </c:pt>
                <c:pt idx="1">
                  <c:v>Fees for Services</c:v>
                </c:pt>
                <c:pt idx="2">
                  <c:v>Trail Crews Contracted</c:v>
                </c:pt>
                <c:pt idx="3">
                  <c:v>Various Office Expenses</c:v>
                </c:pt>
                <c:pt idx="4">
                  <c:v>Fuel and Travel</c:v>
                </c:pt>
                <c:pt idx="5">
                  <c:v>Depreciation on Vehicles</c:v>
                </c:pt>
                <c:pt idx="6">
                  <c:v>Insurance</c:v>
                </c:pt>
                <c:pt idx="7">
                  <c:v>Training</c:v>
                </c:pt>
                <c:pt idx="8">
                  <c:v>Tools and Equip</c:v>
                </c:pt>
                <c:pt idx="9">
                  <c:v>Trail Work Expenses</c:v>
                </c:pt>
              </c:strCache>
            </c:strRef>
          </c:cat>
          <c:val>
            <c:numRef>
              <c:f>Sheet1!$B$2:$B$11</c:f>
              <c:numCache>
                <c:formatCode>"$"#,##0</c:formatCode>
                <c:ptCount val="10"/>
                <c:pt idx="0">
                  <c:v>114300</c:v>
                </c:pt>
                <c:pt idx="1">
                  <c:v>4014</c:v>
                </c:pt>
                <c:pt idx="2">
                  <c:v>55932</c:v>
                </c:pt>
                <c:pt idx="3">
                  <c:v>10441</c:v>
                </c:pt>
                <c:pt idx="4">
                  <c:v>10053</c:v>
                </c:pt>
                <c:pt idx="5">
                  <c:v>5980</c:v>
                </c:pt>
                <c:pt idx="6">
                  <c:v>13464</c:v>
                </c:pt>
                <c:pt idx="7">
                  <c:v>7598</c:v>
                </c:pt>
                <c:pt idx="8">
                  <c:v>970</c:v>
                </c:pt>
                <c:pt idx="9">
                  <c:v>7475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93-4F6D-9A9E-77293E31C01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8822664528045119"/>
          <c:y val="8.8342967010556661E-2"/>
          <c:w val="0.26860843783415961"/>
          <c:h val="0.841506216467081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 of Expenses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CE7-41F2-8AE3-08018DED76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CE7-41F2-8AE3-08018DED76E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CE7-41F2-8AE3-08018DED76E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Program Expenses</c:v>
                </c:pt>
                <c:pt idx="1">
                  <c:v>Management &amp; General</c:v>
                </c:pt>
                <c:pt idx="2">
                  <c:v>Fundraising Expenses</c:v>
                </c:pt>
              </c:strCache>
            </c:strRef>
          </c:cat>
          <c:val>
            <c:numRef>
              <c:f>Sheet1!$B$2:$B$4</c:f>
              <c:numCache>
                <c:formatCode>"$"#,##0</c:formatCode>
                <c:ptCount val="3"/>
                <c:pt idx="0">
                  <c:v>171335</c:v>
                </c:pt>
                <c:pt idx="1">
                  <c:v>48791</c:v>
                </c:pt>
                <c:pt idx="2">
                  <c:v>10101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0C-486B-B3B8-5E3716FA63DC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7883771604021194"/>
          <c:y val="0.87252790179681083"/>
          <c:w val="0.55050066854850688"/>
          <c:h val="0.127472098203189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Program Expenses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DD4-4100-80B1-C03F7581C68F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656-4114-8047-B9E0A601C939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656-4114-8047-B9E0A601C93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Trail Maintenance</c:v>
                </c:pt>
                <c:pt idx="1">
                  <c:v>Promoting Trail Use</c:v>
                </c:pt>
                <c:pt idx="2">
                  <c:v>Trail Development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156065</c:v>
                </c:pt>
                <c:pt idx="1">
                  <c:v>9289</c:v>
                </c:pt>
                <c:pt idx="2">
                  <c:v>5982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D4-4100-80B1-C03F7581C68F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0.34916</cdr:x>
      <cdr:y>0.80014</cdr:y>
    </cdr:from>
    <cdr:to>
      <cdr:x>0.65084</cdr:x>
      <cdr:y>0.88229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8D288A5-D2FB-D4CC-2847-DCC867FA2F3F}"/>
            </a:ext>
          </a:extLst>
        </cdr:cNvPr>
        <cdr:cNvSpPr txBox="1"/>
      </cdr:nvSpPr>
      <cdr:spPr>
        <a:xfrm xmlns:a="http://schemas.openxmlformats.org/drawingml/2006/main">
          <a:off x="2873477" y="3621396"/>
          <a:ext cx="2482645" cy="3718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kern="1200" dirty="0"/>
            <a:t>Total Expenses $220,227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42F2B-8AC3-44AC-A740-E2B5A320C6C8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A053D0-5CCB-41BD-9459-331F8924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86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A053D0-5CCB-41BD-9459-331F892485D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54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10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7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61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60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7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021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688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48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6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20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90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B2BA2-AE9C-4EA2-8A9E-DC59F27061BC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5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144000" cy="68481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Finance Committee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E736BB-690F-4579-CF25-629A08E3BF85}"/>
              </a:ext>
            </a:extLst>
          </p:cNvPr>
          <p:cNvSpPr txBox="1"/>
          <p:nvPr/>
        </p:nvSpPr>
        <p:spPr>
          <a:xfrm>
            <a:off x="838200" y="1507610"/>
            <a:ext cx="7010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Committee Responsibilities: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/>
              <a:t>Financial Reporting, Internal and External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/>
              <a:t>Budgeting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/>
              <a:t>Developing long range financial plans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/>
              <a:t>Developing fundraising strategy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Committee Membership: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/>
              <a:t>OTA Treasurer, Roger Allison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/>
              <a:t>Membership Coordinator and Board Member, Garrett Doak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/>
              <a:t>Board Member Planning Chairman, James Schnieder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/>
              <a:t>Michael Pearce, OTA President, Ex-Officio</a:t>
            </a:r>
          </a:p>
        </p:txBody>
      </p:sp>
    </p:spTree>
    <p:extLst>
      <p:ext uri="{BB962C8B-B14F-4D97-AF65-F5344CB8AC3E}">
        <p14:creationId xmlns:p14="http://schemas.microsoft.com/office/powerpoint/2010/main" val="1869795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505"/>
            <a:ext cx="9144000" cy="68481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04775"/>
            <a:ext cx="7772400" cy="1470025"/>
          </a:xfrm>
        </p:spPr>
        <p:txBody>
          <a:bodyPr/>
          <a:lstStyle/>
          <a:p>
            <a:r>
              <a:rPr lang="en-US" dirty="0"/>
              <a:t>OTA Revenue 2024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1051767"/>
            <a:ext cx="4800600" cy="75179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As reported on 2024 Form 990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8E281D4-F62D-54EF-1CAC-2D8CA59455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7918501"/>
              </p:ext>
            </p:extLst>
          </p:nvPr>
        </p:nvGraphicFramePr>
        <p:xfrm>
          <a:off x="1752600" y="15748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FC03261-DDA3-AE7F-3F3B-B904CF22F351}"/>
              </a:ext>
            </a:extLst>
          </p:cNvPr>
          <p:cNvSpPr txBox="1"/>
          <p:nvPr/>
        </p:nvSpPr>
        <p:spPr>
          <a:xfrm>
            <a:off x="3439650" y="5638800"/>
            <a:ext cx="2721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Total Revenue $241,595.00</a:t>
            </a:r>
          </a:p>
        </p:txBody>
      </p:sp>
    </p:spTree>
    <p:extLst>
      <p:ext uri="{BB962C8B-B14F-4D97-AF65-F5344CB8AC3E}">
        <p14:creationId xmlns:p14="http://schemas.microsoft.com/office/powerpoint/2010/main" val="204245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8104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OTA Functional Expenses 2024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461F0E1-1B39-C37E-B92C-5D1E862B58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8448066"/>
              </p:ext>
            </p:extLst>
          </p:nvPr>
        </p:nvGraphicFramePr>
        <p:xfrm>
          <a:off x="457200" y="1447135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15170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039"/>
            <a:ext cx="9144000" cy="68481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Expenses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74C35743-4540-B3AF-2768-996DE123814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36379374"/>
              </p:ext>
            </p:extLst>
          </p:nvPr>
        </p:nvGraphicFramePr>
        <p:xfrm>
          <a:off x="430162" y="116107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D5B17330-C26E-A090-D7DA-92B148A9D2F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1688877"/>
              </p:ext>
            </p:extLst>
          </p:nvPr>
        </p:nvGraphicFramePr>
        <p:xfrm>
          <a:off x="4925962" y="10668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99975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8104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OTA Financial Position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OTA Total Assets 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91F19A68-9398-019F-4BEF-D9EA96AE8D9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58360529"/>
              </p:ext>
            </p:extLst>
          </p:nvPr>
        </p:nvGraphicFramePr>
        <p:xfrm>
          <a:off x="457200" y="2174875"/>
          <a:ext cx="404018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398033099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47920020"/>
                    </a:ext>
                  </a:extLst>
                </a:gridCol>
                <a:gridCol w="1277541">
                  <a:extLst>
                    <a:ext uri="{9D8B030D-6E8A-4147-A177-3AD203B41FA5}">
                      <a16:colId xmlns:a16="http://schemas.microsoft.com/office/drawing/2014/main" val="3373441969"/>
                    </a:ext>
                  </a:extLst>
                </a:gridCol>
                <a:gridCol w="1010047">
                  <a:extLst>
                    <a:ext uri="{9D8B030D-6E8A-4147-A177-3AD203B41FA5}">
                      <a16:colId xmlns:a16="http://schemas.microsoft.com/office/drawing/2014/main" val="18066041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 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155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$231,811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$242,832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$11,022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9907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$242,832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$253,453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$10,621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5885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$253,453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$251,572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-$1,881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7283188"/>
                  </a:ext>
                </a:extLst>
              </a:tr>
            </a:tbl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Notes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Total Assets consist of checking account, OTA Reserve fund (CD’s), book value of vehicles less depreciation and OTA Endowment fund </a:t>
            </a:r>
            <a:r>
              <a:rPr lang="en-US"/>
              <a:t>at market </a:t>
            </a:r>
            <a:r>
              <a:rPr lang="en-US" dirty="0"/>
              <a:t>value.</a:t>
            </a:r>
          </a:p>
        </p:txBody>
      </p:sp>
    </p:spTree>
    <p:extLst>
      <p:ext uri="{BB962C8B-B14F-4D97-AF65-F5344CB8AC3E}">
        <p14:creationId xmlns:p14="http://schemas.microsoft.com/office/powerpoint/2010/main" val="534619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" y="-228600"/>
            <a:ext cx="9144000" cy="68481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5486400" cy="566738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Questions?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>
          <a:xfrm>
            <a:off x="2438400" y="4419600"/>
            <a:ext cx="5486400" cy="804862"/>
          </a:xfrm>
        </p:spPr>
        <p:txBody>
          <a:bodyPr>
            <a:normAutofit/>
          </a:bodyPr>
          <a:lstStyle/>
          <a:p>
            <a:r>
              <a:rPr lang="en-US" sz="2000" dirty="0"/>
              <a:t>OTA financial documents are available at:</a:t>
            </a:r>
          </a:p>
          <a:p>
            <a:r>
              <a:rPr lang="en-US" sz="2000" dirty="0"/>
              <a:t>https://ozarktrail.com/resource-center/</a:t>
            </a:r>
          </a:p>
        </p:txBody>
      </p:sp>
      <p:pic>
        <p:nvPicPr>
          <p:cNvPr id="5" name="Picture 4" descr="A group of people posing for a photo&#10;&#10;AI-generated content may be incorrect.">
            <a:extLst>
              <a:ext uri="{FF2B5EF4-FFF2-40B4-BE49-F238E27FC236}">
                <a16:creationId xmlns:a16="http://schemas.microsoft.com/office/drawing/2014/main" id="{2C55CCF3-A5A5-50C8-7A27-A3C9752759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198461"/>
            <a:ext cx="4572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36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2671</TotalTime>
  <Words>161</Words>
  <Application>Microsoft Office PowerPoint</Application>
  <PresentationFormat>On-screen Show (4:3)</PresentationFormat>
  <Paragraphs>45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Arial</vt:lpstr>
      <vt:lpstr>Calibri</vt:lpstr>
      <vt:lpstr>Office Theme</vt:lpstr>
      <vt:lpstr>Finance Committee</vt:lpstr>
      <vt:lpstr>OTA Revenue 2024</vt:lpstr>
      <vt:lpstr>OTA Functional Expenses 2024</vt:lpstr>
      <vt:lpstr>Functional Expenses</vt:lpstr>
      <vt:lpstr>OTA Financial Position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 Jackson</dc:creator>
  <cp:lastModifiedBy>Roger Allison</cp:lastModifiedBy>
  <cp:revision>6</cp:revision>
  <dcterms:created xsi:type="dcterms:W3CDTF">2021-03-03T16:28:12Z</dcterms:created>
  <dcterms:modified xsi:type="dcterms:W3CDTF">2026-02-20T01:07:22Z</dcterms:modified>
</cp:coreProperties>
</file>